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3" r:id="rId22"/>
    <p:sldId id="311" r:id="rId23"/>
    <p:sldId id="304" r:id="rId24"/>
    <p:sldId id="312" r:id="rId25"/>
    <p:sldId id="313" r:id="rId26"/>
    <p:sldId id="314" r:id="rId27"/>
    <p:sldId id="306" r:id="rId28"/>
    <p:sldId id="315" r:id="rId29"/>
    <p:sldId id="316" r:id="rId30"/>
    <p:sldId id="317" r:id="rId31"/>
    <p:sldId id="310" r:id="rId32"/>
    <p:sldId id="305" r:id="rId33"/>
    <p:sldId id="277" r:id="rId34"/>
    <p:sldId id="278" r:id="rId35"/>
    <p:sldId id="318" r:id="rId36"/>
    <p:sldId id="319" r:id="rId37"/>
    <p:sldId id="320" r:id="rId38"/>
    <p:sldId id="322" r:id="rId39"/>
    <p:sldId id="321" r:id="rId40"/>
    <p:sldId id="323" r:id="rId41"/>
    <p:sldId id="279" r:id="rId42"/>
    <p:sldId id="280" r:id="rId43"/>
    <p:sldId id="281" r:id="rId44"/>
    <p:sldId id="282" r:id="rId45"/>
    <p:sldId id="289" r:id="rId46"/>
    <p:sldId id="290" r:id="rId47"/>
    <p:sldId id="291" r:id="rId48"/>
    <p:sldId id="292" r:id="rId49"/>
    <p:sldId id="293" r:id="rId50"/>
    <p:sldId id="295" r:id="rId51"/>
    <p:sldId id="296" r:id="rId52"/>
    <p:sldId id="297" r:id="rId53"/>
    <p:sldId id="298" r:id="rId54"/>
    <p:sldId id="299" r:id="rId55"/>
    <p:sldId id="300" r:id="rId56"/>
    <p:sldId id="301" r:id="rId57"/>
    <p:sldId id="30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226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963E8-5D1A-4F6F-877E-AAD06CFB9383}" type="datetimeFigureOut">
              <a:rPr lang="en-AU" smtClean="0"/>
              <a:t>17/04/2016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F1E40-0BD1-454D-9D6A-816A5A2DC9FE}" type="slidenum">
              <a:rPr lang="en-AU" smtClean="0"/>
              <a:t>‹#›</a:t>
            </a:fld>
            <a:endParaRPr lang="en-AU"/>
          </a:p>
        </p:txBody>
      </p:sp>
    </p:spTree>
    <p:extLst>
      <p:ext uri="{BB962C8B-B14F-4D97-AF65-F5344CB8AC3E}">
        <p14:creationId xmlns:p14="http://schemas.microsoft.com/office/powerpoint/2010/main" val="33574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integration MANAGEMENT</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l"/>
            <a:endParaRPr lang="en-GB" b="0"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1</a:t>
            </a:fld>
            <a:endParaRPr lang="en-US"/>
          </a:p>
        </p:txBody>
      </p:sp>
    </p:spTree>
    <p:extLst>
      <p:ext uri="{BB962C8B-B14F-4D97-AF65-F5344CB8AC3E}">
        <p14:creationId xmlns:p14="http://schemas.microsoft.com/office/powerpoint/2010/main" val="356833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11</a:t>
            </a:fld>
            <a:endParaRPr lang="en-US"/>
          </a:p>
        </p:txBody>
      </p:sp>
    </p:spTree>
    <p:extLst>
      <p:ext uri="{BB962C8B-B14F-4D97-AF65-F5344CB8AC3E}">
        <p14:creationId xmlns:p14="http://schemas.microsoft.com/office/powerpoint/2010/main" val="326143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12</a:t>
            </a:fld>
            <a:endParaRPr lang="en-US"/>
          </a:p>
        </p:txBody>
      </p:sp>
    </p:spTree>
    <p:extLst>
      <p:ext uri="{BB962C8B-B14F-4D97-AF65-F5344CB8AC3E}">
        <p14:creationId xmlns:p14="http://schemas.microsoft.com/office/powerpoint/2010/main" val="295417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13</a:t>
            </a:fld>
            <a:endParaRPr lang="en-US"/>
          </a:p>
        </p:txBody>
      </p:sp>
    </p:spTree>
    <p:extLst>
      <p:ext uri="{BB962C8B-B14F-4D97-AF65-F5344CB8AC3E}">
        <p14:creationId xmlns:p14="http://schemas.microsoft.com/office/powerpoint/2010/main" val="287052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14</a:t>
            </a:fld>
            <a:endParaRPr lang="en-US"/>
          </a:p>
        </p:txBody>
      </p:sp>
    </p:spTree>
    <p:extLst>
      <p:ext uri="{BB962C8B-B14F-4D97-AF65-F5344CB8AC3E}">
        <p14:creationId xmlns:p14="http://schemas.microsoft.com/office/powerpoint/2010/main" val="277608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15</a:t>
            </a:fld>
            <a:endParaRPr lang="en-US"/>
          </a:p>
        </p:txBody>
      </p:sp>
    </p:spTree>
    <p:extLst>
      <p:ext uri="{BB962C8B-B14F-4D97-AF65-F5344CB8AC3E}">
        <p14:creationId xmlns:p14="http://schemas.microsoft.com/office/powerpoint/2010/main" val="140878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16</a:t>
            </a:fld>
            <a:endParaRPr lang="en-US"/>
          </a:p>
        </p:txBody>
      </p:sp>
    </p:spTree>
    <p:extLst>
      <p:ext uri="{BB962C8B-B14F-4D97-AF65-F5344CB8AC3E}">
        <p14:creationId xmlns:p14="http://schemas.microsoft.com/office/powerpoint/2010/main" val="3141107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17</a:t>
            </a:fld>
            <a:endParaRPr lang="en-US"/>
          </a:p>
        </p:txBody>
      </p:sp>
    </p:spTree>
    <p:extLst>
      <p:ext uri="{BB962C8B-B14F-4D97-AF65-F5344CB8AC3E}">
        <p14:creationId xmlns:p14="http://schemas.microsoft.com/office/powerpoint/2010/main" val="141454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18</a:t>
            </a:fld>
            <a:endParaRPr lang="en-US"/>
          </a:p>
        </p:txBody>
      </p:sp>
    </p:spTree>
    <p:extLst>
      <p:ext uri="{BB962C8B-B14F-4D97-AF65-F5344CB8AC3E}">
        <p14:creationId xmlns:p14="http://schemas.microsoft.com/office/powerpoint/2010/main" val="178473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19</a:t>
            </a:fld>
            <a:endParaRPr lang="en-US"/>
          </a:p>
        </p:txBody>
      </p:sp>
    </p:spTree>
    <p:extLst>
      <p:ext uri="{BB962C8B-B14F-4D97-AF65-F5344CB8AC3E}">
        <p14:creationId xmlns:p14="http://schemas.microsoft.com/office/powerpoint/2010/main" val="298672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20</a:t>
            </a:fld>
            <a:endParaRPr lang="en-US"/>
          </a:p>
        </p:txBody>
      </p:sp>
    </p:spTree>
    <p:extLst>
      <p:ext uri="{BB962C8B-B14F-4D97-AF65-F5344CB8AC3E}">
        <p14:creationId xmlns:p14="http://schemas.microsoft.com/office/powerpoint/2010/main" val="365780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2</a:t>
            </a:fld>
            <a:endParaRPr lang="en-US"/>
          </a:p>
        </p:txBody>
      </p:sp>
    </p:spTree>
    <p:extLst>
      <p:ext uri="{BB962C8B-B14F-4D97-AF65-F5344CB8AC3E}">
        <p14:creationId xmlns:p14="http://schemas.microsoft.com/office/powerpoint/2010/main" val="225779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22</a:t>
            </a:fld>
            <a:endParaRPr lang="en-US"/>
          </a:p>
        </p:txBody>
      </p:sp>
    </p:spTree>
    <p:extLst>
      <p:ext uri="{BB962C8B-B14F-4D97-AF65-F5344CB8AC3E}">
        <p14:creationId xmlns:p14="http://schemas.microsoft.com/office/powerpoint/2010/main" val="2925785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24</a:t>
            </a:fld>
            <a:endParaRPr lang="en-US"/>
          </a:p>
        </p:txBody>
      </p:sp>
    </p:spTree>
    <p:extLst>
      <p:ext uri="{BB962C8B-B14F-4D97-AF65-F5344CB8AC3E}">
        <p14:creationId xmlns:p14="http://schemas.microsoft.com/office/powerpoint/2010/main" val="4234824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25</a:t>
            </a:fld>
            <a:endParaRPr lang="en-US"/>
          </a:p>
        </p:txBody>
      </p:sp>
    </p:spTree>
    <p:extLst>
      <p:ext uri="{BB962C8B-B14F-4D97-AF65-F5344CB8AC3E}">
        <p14:creationId xmlns:p14="http://schemas.microsoft.com/office/powerpoint/2010/main" val="78751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26</a:t>
            </a:fld>
            <a:endParaRPr lang="en-US"/>
          </a:p>
        </p:txBody>
      </p:sp>
    </p:spTree>
    <p:extLst>
      <p:ext uri="{BB962C8B-B14F-4D97-AF65-F5344CB8AC3E}">
        <p14:creationId xmlns:p14="http://schemas.microsoft.com/office/powerpoint/2010/main" val="187538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28</a:t>
            </a:fld>
            <a:endParaRPr lang="en-US"/>
          </a:p>
        </p:txBody>
      </p:sp>
    </p:spTree>
    <p:extLst>
      <p:ext uri="{BB962C8B-B14F-4D97-AF65-F5344CB8AC3E}">
        <p14:creationId xmlns:p14="http://schemas.microsoft.com/office/powerpoint/2010/main" val="218053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31</a:t>
            </a:fld>
            <a:endParaRPr lang="en-US"/>
          </a:p>
        </p:txBody>
      </p:sp>
    </p:spTree>
    <p:extLst>
      <p:ext uri="{BB962C8B-B14F-4D97-AF65-F5344CB8AC3E}">
        <p14:creationId xmlns:p14="http://schemas.microsoft.com/office/powerpoint/2010/main" val="1694080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33</a:t>
            </a:fld>
            <a:endParaRPr lang="en-US"/>
          </a:p>
        </p:txBody>
      </p:sp>
    </p:spTree>
    <p:extLst>
      <p:ext uri="{BB962C8B-B14F-4D97-AF65-F5344CB8AC3E}">
        <p14:creationId xmlns:p14="http://schemas.microsoft.com/office/powerpoint/2010/main" val="846654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34</a:t>
            </a:fld>
            <a:endParaRPr lang="en-US"/>
          </a:p>
        </p:txBody>
      </p:sp>
    </p:spTree>
    <p:extLst>
      <p:ext uri="{BB962C8B-B14F-4D97-AF65-F5344CB8AC3E}">
        <p14:creationId xmlns:p14="http://schemas.microsoft.com/office/powerpoint/2010/main" val="336192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41</a:t>
            </a:fld>
            <a:endParaRPr lang="en-US"/>
          </a:p>
        </p:txBody>
      </p:sp>
    </p:spTree>
    <p:extLst>
      <p:ext uri="{BB962C8B-B14F-4D97-AF65-F5344CB8AC3E}">
        <p14:creationId xmlns:p14="http://schemas.microsoft.com/office/powerpoint/2010/main" val="203473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42</a:t>
            </a:fld>
            <a:endParaRPr lang="en-US"/>
          </a:p>
        </p:txBody>
      </p:sp>
    </p:spTree>
    <p:extLst>
      <p:ext uri="{BB962C8B-B14F-4D97-AF65-F5344CB8AC3E}">
        <p14:creationId xmlns:p14="http://schemas.microsoft.com/office/powerpoint/2010/main" val="134888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2271215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43</a:t>
            </a:fld>
            <a:endParaRPr lang="en-US"/>
          </a:p>
        </p:txBody>
      </p:sp>
    </p:spTree>
    <p:extLst>
      <p:ext uri="{BB962C8B-B14F-4D97-AF65-F5344CB8AC3E}">
        <p14:creationId xmlns:p14="http://schemas.microsoft.com/office/powerpoint/2010/main" val="7119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44</a:t>
            </a:fld>
            <a:endParaRPr lang="en-US"/>
          </a:p>
        </p:txBody>
      </p:sp>
    </p:spTree>
    <p:extLst>
      <p:ext uri="{BB962C8B-B14F-4D97-AF65-F5344CB8AC3E}">
        <p14:creationId xmlns:p14="http://schemas.microsoft.com/office/powerpoint/2010/main" val="911122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46</a:t>
            </a:fld>
            <a:endParaRPr lang="en-US"/>
          </a:p>
        </p:txBody>
      </p:sp>
    </p:spTree>
    <p:extLst>
      <p:ext uri="{BB962C8B-B14F-4D97-AF65-F5344CB8AC3E}">
        <p14:creationId xmlns:p14="http://schemas.microsoft.com/office/powerpoint/2010/main" val="3136813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47</a:t>
            </a:fld>
            <a:endParaRPr lang="en-US"/>
          </a:p>
        </p:txBody>
      </p:sp>
    </p:spTree>
    <p:extLst>
      <p:ext uri="{BB962C8B-B14F-4D97-AF65-F5344CB8AC3E}">
        <p14:creationId xmlns:p14="http://schemas.microsoft.com/office/powerpoint/2010/main" val="2753408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48</a:t>
            </a:fld>
            <a:endParaRPr lang="en-US"/>
          </a:p>
        </p:txBody>
      </p:sp>
    </p:spTree>
    <p:extLst>
      <p:ext uri="{BB962C8B-B14F-4D97-AF65-F5344CB8AC3E}">
        <p14:creationId xmlns:p14="http://schemas.microsoft.com/office/powerpoint/2010/main" val="485583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49</a:t>
            </a:fld>
            <a:endParaRPr lang="en-US"/>
          </a:p>
        </p:txBody>
      </p:sp>
    </p:spTree>
    <p:extLst>
      <p:ext uri="{BB962C8B-B14F-4D97-AF65-F5344CB8AC3E}">
        <p14:creationId xmlns:p14="http://schemas.microsoft.com/office/powerpoint/2010/main" val="1046720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50</a:t>
            </a:fld>
            <a:endParaRPr lang="en-US"/>
          </a:p>
        </p:txBody>
      </p:sp>
    </p:spTree>
    <p:extLst>
      <p:ext uri="{BB962C8B-B14F-4D97-AF65-F5344CB8AC3E}">
        <p14:creationId xmlns:p14="http://schemas.microsoft.com/office/powerpoint/2010/main" val="1092823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52</a:t>
            </a:fld>
            <a:endParaRPr lang="en-US"/>
          </a:p>
        </p:txBody>
      </p:sp>
    </p:spTree>
    <p:extLst>
      <p:ext uri="{BB962C8B-B14F-4D97-AF65-F5344CB8AC3E}">
        <p14:creationId xmlns:p14="http://schemas.microsoft.com/office/powerpoint/2010/main" val="3340660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53</a:t>
            </a:fld>
            <a:endParaRPr lang="en-US"/>
          </a:p>
        </p:txBody>
      </p:sp>
    </p:spTree>
    <p:extLst>
      <p:ext uri="{BB962C8B-B14F-4D97-AF65-F5344CB8AC3E}">
        <p14:creationId xmlns:p14="http://schemas.microsoft.com/office/powerpoint/2010/main" val="47904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55</a:t>
            </a:fld>
            <a:endParaRPr lang="en-US"/>
          </a:p>
        </p:txBody>
      </p:sp>
    </p:spTree>
    <p:extLst>
      <p:ext uri="{BB962C8B-B14F-4D97-AF65-F5344CB8AC3E}">
        <p14:creationId xmlns:p14="http://schemas.microsoft.com/office/powerpoint/2010/main" val="173117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a:t>
            </a:fld>
            <a:endParaRPr lang="en-US"/>
          </a:p>
        </p:txBody>
      </p:sp>
    </p:spTree>
    <p:extLst>
      <p:ext uri="{BB962C8B-B14F-4D97-AF65-F5344CB8AC3E}">
        <p14:creationId xmlns:p14="http://schemas.microsoft.com/office/powerpoint/2010/main" val="1320464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56</a:t>
            </a:fld>
            <a:endParaRPr lang="en-US"/>
          </a:p>
        </p:txBody>
      </p:sp>
    </p:spTree>
    <p:extLst>
      <p:ext uri="{BB962C8B-B14F-4D97-AF65-F5344CB8AC3E}">
        <p14:creationId xmlns:p14="http://schemas.microsoft.com/office/powerpoint/2010/main" val="3309283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57</a:t>
            </a:fld>
            <a:endParaRPr lang="en-US"/>
          </a:p>
        </p:txBody>
      </p:sp>
    </p:spTree>
    <p:extLst>
      <p:ext uri="{BB962C8B-B14F-4D97-AF65-F5344CB8AC3E}">
        <p14:creationId xmlns:p14="http://schemas.microsoft.com/office/powerpoint/2010/main" val="217662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a:t>
            </a:fld>
            <a:endParaRPr lang="en-US"/>
          </a:p>
        </p:txBody>
      </p:sp>
    </p:spTree>
    <p:extLst>
      <p:ext uri="{BB962C8B-B14F-4D97-AF65-F5344CB8AC3E}">
        <p14:creationId xmlns:p14="http://schemas.microsoft.com/office/powerpoint/2010/main" val="321386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a:t>
            </a:fld>
            <a:endParaRPr lang="en-US"/>
          </a:p>
        </p:txBody>
      </p:sp>
    </p:spTree>
    <p:extLst>
      <p:ext uri="{BB962C8B-B14F-4D97-AF65-F5344CB8AC3E}">
        <p14:creationId xmlns:p14="http://schemas.microsoft.com/office/powerpoint/2010/main" val="316395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a:t>
            </a:fld>
            <a:endParaRPr lang="en-US"/>
          </a:p>
        </p:txBody>
      </p:sp>
    </p:spTree>
    <p:extLst>
      <p:ext uri="{BB962C8B-B14F-4D97-AF65-F5344CB8AC3E}">
        <p14:creationId xmlns:p14="http://schemas.microsoft.com/office/powerpoint/2010/main" val="52757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a:t>
            </a:fld>
            <a:endParaRPr lang="en-US"/>
          </a:p>
        </p:txBody>
      </p:sp>
    </p:spTree>
    <p:extLst>
      <p:ext uri="{BB962C8B-B14F-4D97-AF65-F5344CB8AC3E}">
        <p14:creationId xmlns:p14="http://schemas.microsoft.com/office/powerpoint/2010/main" val="427758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a:t>
            </a:fld>
            <a:endParaRPr lang="en-US"/>
          </a:p>
        </p:txBody>
      </p:sp>
    </p:spTree>
    <p:extLst>
      <p:ext uri="{BB962C8B-B14F-4D97-AF65-F5344CB8AC3E}">
        <p14:creationId xmlns:p14="http://schemas.microsoft.com/office/powerpoint/2010/main" val="145980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889" y="2286000"/>
            <a:ext cx="5970544"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Lecture 9</a:t>
            </a:r>
          </a:p>
          <a:p>
            <a:pPr algn="ctr"/>
            <a:r>
              <a:rPr lang="en-US" sz="5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Develop Schedule</a:t>
            </a:r>
            <a:endParaRPr 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38489443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6.6.1.5 Activity Resource Requirements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420888"/>
            <a:ext cx="9144000" cy="1215025"/>
          </a:xfrm>
          <a:prstGeom prst="rect">
            <a:avLst/>
          </a:prstGeom>
        </p:spPr>
      </p:pic>
    </p:spTree>
    <p:extLst>
      <p:ext uri="{BB962C8B-B14F-4D97-AF65-F5344CB8AC3E}">
        <p14:creationId xmlns:p14="http://schemas.microsoft.com/office/powerpoint/2010/main" val="2312006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6.6.1.6 Resource Calendars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03894"/>
            <a:ext cx="9113730" cy="1179570"/>
          </a:xfrm>
          <a:prstGeom prst="rect">
            <a:avLst/>
          </a:prstGeom>
        </p:spPr>
      </p:pic>
    </p:spTree>
    <p:extLst>
      <p:ext uri="{BB962C8B-B14F-4D97-AF65-F5344CB8AC3E}">
        <p14:creationId xmlns:p14="http://schemas.microsoft.com/office/powerpoint/2010/main" val="3449693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6.6.1.7 Activity Duration Estimates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924944"/>
            <a:ext cx="9144000" cy="1204148"/>
          </a:xfrm>
          <a:prstGeom prst="rect">
            <a:avLst/>
          </a:prstGeom>
        </p:spPr>
      </p:pic>
    </p:spTree>
    <p:extLst>
      <p:ext uri="{BB962C8B-B14F-4D97-AF65-F5344CB8AC3E}">
        <p14:creationId xmlns:p14="http://schemas.microsoft.com/office/powerpoint/2010/main" val="34048574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6.6.1.8 Project Scope Statement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404895"/>
            <a:ext cx="9144000" cy="1168121"/>
          </a:xfrm>
          <a:prstGeom prst="rect">
            <a:avLst/>
          </a:prstGeom>
        </p:spPr>
      </p:pic>
    </p:spTree>
    <p:extLst>
      <p:ext uri="{BB962C8B-B14F-4D97-AF65-F5344CB8AC3E}">
        <p14:creationId xmlns:p14="http://schemas.microsoft.com/office/powerpoint/2010/main" val="8079702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6.6.1.9 Risk Register</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748136"/>
            <a:ext cx="9144000" cy="1157150"/>
          </a:xfrm>
          <a:prstGeom prst="rect">
            <a:avLst/>
          </a:prstGeom>
        </p:spPr>
      </p:pic>
    </p:spTree>
    <p:extLst>
      <p:ext uri="{BB962C8B-B14F-4D97-AF65-F5344CB8AC3E}">
        <p14:creationId xmlns:p14="http://schemas.microsoft.com/office/powerpoint/2010/main" val="23883621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6.6.1.10 Project Staff Assignments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 y="2676128"/>
            <a:ext cx="9144001" cy="1174230"/>
          </a:xfrm>
          <a:prstGeom prst="rect">
            <a:avLst/>
          </a:prstGeom>
        </p:spPr>
      </p:pic>
    </p:spTree>
    <p:extLst>
      <p:ext uri="{BB962C8B-B14F-4D97-AF65-F5344CB8AC3E}">
        <p14:creationId xmlns:p14="http://schemas.microsoft.com/office/powerpoint/2010/main" val="7379751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6.6.1.11 Resource Breakdown Structure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748136"/>
            <a:ext cx="9144000" cy="1249721"/>
          </a:xfrm>
          <a:prstGeom prst="rect">
            <a:avLst/>
          </a:prstGeom>
        </p:spPr>
      </p:pic>
    </p:spTree>
    <p:extLst>
      <p:ext uri="{BB962C8B-B14F-4D97-AF65-F5344CB8AC3E}">
        <p14:creationId xmlns:p14="http://schemas.microsoft.com/office/powerpoint/2010/main" val="40646190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6.6.1.12 Enterprise Environmental Factors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5244" y="2455074"/>
            <a:ext cx="9128756" cy="2293074"/>
          </a:xfrm>
          <a:prstGeom prst="rect">
            <a:avLst/>
          </a:prstGeom>
        </p:spPr>
      </p:pic>
    </p:spTree>
    <p:extLst>
      <p:ext uri="{BB962C8B-B14F-4D97-AF65-F5344CB8AC3E}">
        <p14:creationId xmlns:p14="http://schemas.microsoft.com/office/powerpoint/2010/main" val="40842651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6.6.1.13 Organizational Process Assets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676127"/>
            <a:ext cx="9144000" cy="1236017"/>
          </a:xfrm>
          <a:prstGeom prst="rect">
            <a:avLst/>
          </a:prstGeom>
        </p:spPr>
      </p:pic>
    </p:spTree>
    <p:extLst>
      <p:ext uri="{BB962C8B-B14F-4D97-AF65-F5344CB8AC3E}">
        <p14:creationId xmlns:p14="http://schemas.microsoft.com/office/powerpoint/2010/main" val="27944019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pPr>
            <a:r>
              <a:rPr lang="en-US" sz="2800" dirty="0" smtClean="0"/>
              <a:t>Schedule Network Analysis</a:t>
            </a:r>
          </a:p>
          <a:p>
            <a:pPr>
              <a:spcBef>
                <a:spcPts val="0"/>
              </a:spcBef>
              <a:buClr>
                <a:schemeClr val="tx1"/>
              </a:buClr>
            </a:pPr>
            <a:r>
              <a:rPr lang="en-US" sz="2800" dirty="0" smtClean="0"/>
              <a:t>Critical Path Method</a:t>
            </a:r>
          </a:p>
          <a:p>
            <a:pPr>
              <a:spcBef>
                <a:spcPts val="0"/>
              </a:spcBef>
              <a:buClr>
                <a:schemeClr val="tx1"/>
              </a:buClr>
            </a:pPr>
            <a:r>
              <a:rPr lang="en-US" sz="2800" dirty="0" smtClean="0"/>
              <a:t>Critical Chain Method</a:t>
            </a:r>
          </a:p>
          <a:p>
            <a:pPr>
              <a:spcBef>
                <a:spcPts val="0"/>
              </a:spcBef>
              <a:buClr>
                <a:schemeClr val="tx1"/>
              </a:buClr>
            </a:pPr>
            <a:r>
              <a:rPr lang="en-US" sz="2800" dirty="0" smtClean="0"/>
              <a:t>Resource Optimization Techniques</a:t>
            </a:r>
          </a:p>
          <a:p>
            <a:pPr>
              <a:spcBef>
                <a:spcPts val="0"/>
              </a:spcBef>
              <a:buClr>
                <a:schemeClr val="tx1"/>
              </a:buClr>
            </a:pPr>
            <a:r>
              <a:rPr lang="en-US" sz="2800" dirty="0" smtClean="0"/>
              <a:t>Modeling Techniques</a:t>
            </a:r>
          </a:p>
          <a:p>
            <a:pPr>
              <a:spcBef>
                <a:spcPts val="0"/>
              </a:spcBef>
              <a:buClr>
                <a:schemeClr val="tx1"/>
              </a:buClr>
            </a:pPr>
            <a:r>
              <a:rPr lang="en-US" sz="2800" dirty="0" smtClean="0"/>
              <a:t>Leads and Lags</a:t>
            </a:r>
          </a:p>
          <a:p>
            <a:pPr>
              <a:spcBef>
                <a:spcPts val="0"/>
              </a:spcBef>
              <a:buClr>
                <a:schemeClr val="tx1"/>
              </a:buClr>
            </a:pPr>
            <a:r>
              <a:rPr lang="en-US" sz="2800" dirty="0" smtClean="0"/>
              <a:t>Schedule Compression</a:t>
            </a:r>
          </a:p>
          <a:p>
            <a:pPr>
              <a:spcBef>
                <a:spcPts val="0"/>
              </a:spcBef>
              <a:buClr>
                <a:schemeClr val="tx1"/>
              </a:buClr>
            </a:pPr>
            <a:r>
              <a:rPr lang="en-US" sz="2800" dirty="0" smtClean="0"/>
              <a:t>Scheduling Tools</a:t>
            </a:r>
            <a:endParaRPr lang="en-US" sz="2800" dirty="0"/>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16886241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06825"/>
          </a:xfrm>
        </p:spPr>
        <p:txBody>
          <a:bodyPr>
            <a:normAutofit lnSpcReduction="10000"/>
          </a:bodyPr>
          <a:lstStyle/>
          <a:p>
            <a:pPr marL="342900" lvl="1" indent="-342900" algn="just">
              <a:buClr>
                <a:schemeClr val="tx1"/>
              </a:buClr>
              <a:buFont typeface="Arial" panose="020B0604020202020204" pitchFamily="34" charset="0"/>
              <a:buChar char="•"/>
              <a:defRPr/>
            </a:pPr>
            <a:r>
              <a:rPr lang="en-US" altLang="ja-JP" sz="3200" b="1" i="1" kern="0" dirty="0" smtClean="0">
                <a:ea typeface="MS PGothic" pitchFamily="34" charset="-128"/>
              </a:rPr>
              <a:t>Develop Schedule </a:t>
            </a:r>
            <a:r>
              <a:rPr lang="en-US" altLang="ja-JP" sz="2600" b="1" kern="0" dirty="0" smtClean="0">
                <a:ea typeface="MS PGothic" pitchFamily="34" charset="-128"/>
              </a:rPr>
              <a:t>is the </a:t>
            </a:r>
            <a:r>
              <a:rPr lang="en-US" sz="2600" b="1" kern="0" dirty="0" smtClean="0">
                <a:ea typeface="MS PGothic" pitchFamily="34" charset="-128"/>
              </a:rPr>
              <a:t>Process </a:t>
            </a:r>
            <a:r>
              <a:rPr lang="en-US" sz="2600" b="1" kern="0" dirty="0">
                <a:ea typeface="MS PGothic" pitchFamily="34" charset="-128"/>
              </a:rPr>
              <a:t>of </a:t>
            </a:r>
            <a:r>
              <a:rPr lang="en-US" sz="2600" b="1" kern="0" dirty="0" smtClean="0">
                <a:ea typeface="MS PGothic" pitchFamily="34" charset="-128"/>
              </a:rPr>
              <a:t>analyzing activity sequences, durations, resource requirements, and schedule constraints to create the project schedule model.</a:t>
            </a:r>
          </a:p>
          <a:p>
            <a:pPr marL="342900" lvl="1" indent="-342900" algn="just">
              <a:buClr>
                <a:schemeClr val="tx1"/>
              </a:buClr>
              <a:buFont typeface="Arial" panose="020B0604020202020204" pitchFamily="34" charset="0"/>
              <a:buChar char="•"/>
              <a:defRPr/>
            </a:pPr>
            <a:r>
              <a:rPr lang="en-US" sz="2600" b="1" kern="0" dirty="0" smtClean="0">
                <a:ea typeface="MS PGothic" pitchFamily="34" charset="-128"/>
              </a:rPr>
              <a:t>The key benefit of this process is that by entering schedule activities, durations, resources, resource availabilities, and logical relationships into the scheduling tool, it generates a schedule model with planned dates for completing project activities..</a:t>
            </a:r>
            <a:endParaRPr lang="ur-PK" altLang="ja-JP" sz="2700" b="1" dirty="0"/>
          </a:p>
        </p:txBody>
      </p:sp>
      <p:sp>
        <p:nvSpPr>
          <p:cNvPr id="7" name="TextBox 6"/>
          <p:cNvSpPr txBox="1"/>
          <p:nvPr/>
        </p:nvSpPr>
        <p:spPr>
          <a:xfrm>
            <a:off x="1143000" y="0"/>
            <a:ext cx="6858000" cy="830997"/>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4800" dirty="0" smtClean="0"/>
              <a:t>Develop Schedule</a:t>
            </a:r>
            <a:endParaRPr lang="en-US" sz="4800" dirty="0"/>
          </a:p>
        </p:txBody>
      </p:sp>
    </p:spTree>
    <p:extLst>
      <p:ext uri="{BB962C8B-B14F-4D97-AF65-F5344CB8AC3E}">
        <p14:creationId xmlns:p14="http://schemas.microsoft.com/office/powerpoint/2010/main" val="26197584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6.6.2.1 Schedule Network Analysis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1" y="2676128"/>
            <a:ext cx="9144001" cy="1952368"/>
          </a:xfrm>
          <a:prstGeom prst="rect">
            <a:avLst/>
          </a:prstGeom>
        </p:spPr>
      </p:pic>
    </p:spTree>
    <p:extLst>
      <p:ext uri="{BB962C8B-B14F-4D97-AF65-F5344CB8AC3E}">
        <p14:creationId xmlns:p14="http://schemas.microsoft.com/office/powerpoint/2010/main" val="18951676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rgbClr val="0070C0"/>
                </a:solidFill>
              </a:rPr>
              <a:t>Schedule </a:t>
            </a:r>
            <a:r>
              <a:rPr lang="en-US" b="1" dirty="0" smtClean="0">
                <a:solidFill>
                  <a:srgbClr val="0070C0"/>
                </a:solidFill>
              </a:rPr>
              <a:t>Network Analysis</a:t>
            </a:r>
            <a:endParaRPr lang="en-AU" b="1" dirty="0">
              <a:solidFill>
                <a:srgbClr val="0070C0"/>
              </a:solidFill>
            </a:endParaRPr>
          </a:p>
        </p:txBody>
      </p:sp>
      <p:sp>
        <p:nvSpPr>
          <p:cNvPr id="3" name="Content Placeholder 2"/>
          <p:cNvSpPr>
            <a:spLocks noGrp="1"/>
          </p:cNvSpPr>
          <p:nvPr>
            <p:ph idx="1"/>
          </p:nvPr>
        </p:nvSpPr>
        <p:spPr>
          <a:xfrm>
            <a:off x="152400" y="1066800"/>
            <a:ext cx="8839200" cy="5791200"/>
          </a:xfrm>
        </p:spPr>
        <p:txBody>
          <a:bodyPr>
            <a:noAutofit/>
          </a:bodyPr>
          <a:lstStyle/>
          <a:p>
            <a:r>
              <a:rPr lang="en-US" sz="2000" dirty="0" smtClean="0">
                <a:latin typeface="Arial" pitchFamily="34" charset="0"/>
                <a:cs typeface="Arial" pitchFamily="34" charset="0"/>
              </a:rPr>
              <a:t>A technique </a:t>
            </a:r>
            <a:r>
              <a:rPr lang="en-US" sz="2000" dirty="0">
                <a:latin typeface="Arial" pitchFamily="34" charset="0"/>
                <a:cs typeface="Arial" pitchFamily="34" charset="0"/>
              </a:rPr>
              <a:t>used by project managers to analyze schedule information and generate realistic and optimal project schedules.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t>
            </a:r>
            <a:r>
              <a:rPr lang="en-US" sz="2000" dirty="0">
                <a:latin typeface="Arial" pitchFamily="34" charset="0"/>
                <a:cs typeface="Arial" pitchFamily="34" charset="0"/>
              </a:rPr>
              <a:t>This analysis should be performed upon completion of the draft schedule and network diagram and after each schedule update.  </a:t>
            </a:r>
            <a:endParaRPr lang="en-US" sz="2000" dirty="0" smtClean="0">
              <a:latin typeface="Arial" pitchFamily="34" charset="0"/>
              <a:cs typeface="Arial" pitchFamily="34" charset="0"/>
            </a:endParaRPr>
          </a:p>
          <a:p>
            <a:r>
              <a:rPr lang="en-US" sz="2000" b="1" dirty="0" smtClean="0">
                <a:solidFill>
                  <a:srgbClr val="0070C0"/>
                </a:solidFill>
                <a:latin typeface="Arial" pitchFamily="34" charset="0"/>
                <a:cs typeface="Arial" pitchFamily="34" charset="0"/>
              </a:rPr>
              <a:t>It involves</a:t>
            </a:r>
            <a:r>
              <a:rPr lang="en-US" sz="2000" dirty="0" smtClean="0">
                <a:latin typeface="Arial" pitchFamily="34" charset="0"/>
                <a:cs typeface="Arial" pitchFamily="34" charset="0"/>
              </a:rPr>
              <a:t>: </a:t>
            </a:r>
            <a:endParaRPr lang="en-AU" sz="2000" dirty="0">
              <a:latin typeface="Arial" pitchFamily="34" charset="0"/>
              <a:cs typeface="Arial" pitchFamily="34" charset="0"/>
            </a:endParaRPr>
          </a:p>
          <a:p>
            <a:pPr lvl="0"/>
            <a:r>
              <a:rPr lang="en-US" sz="2000" dirty="0">
                <a:latin typeface="Arial" pitchFamily="34" charset="0"/>
                <a:cs typeface="Arial" pitchFamily="34" charset="0"/>
              </a:rPr>
              <a:t>Identifying the schedule impact of task dependencies </a:t>
            </a:r>
            <a:endParaRPr lang="en-AU" sz="2000" dirty="0">
              <a:latin typeface="Arial" pitchFamily="34" charset="0"/>
              <a:cs typeface="Arial" pitchFamily="34" charset="0"/>
            </a:endParaRPr>
          </a:p>
          <a:p>
            <a:pPr lvl="0"/>
            <a:r>
              <a:rPr lang="en-US" sz="2000" dirty="0">
                <a:latin typeface="Arial" pitchFamily="34" charset="0"/>
                <a:cs typeface="Arial" pitchFamily="34" charset="0"/>
              </a:rPr>
              <a:t>Identifying critical path tasks and understanding the impact of the critical path on the schedule. </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Analyzing </a:t>
            </a:r>
            <a:r>
              <a:rPr lang="en-US" sz="2000" dirty="0">
                <a:latin typeface="Arial" pitchFamily="34" charset="0"/>
                <a:cs typeface="Arial" pitchFamily="34" charset="0"/>
              </a:rPr>
              <a:t>the effects of schedule constraints and externally imposed dates</a:t>
            </a:r>
            <a:endParaRPr lang="en-AU" sz="2000" dirty="0">
              <a:latin typeface="Arial" pitchFamily="34" charset="0"/>
              <a:cs typeface="Arial" pitchFamily="34" charset="0"/>
            </a:endParaRPr>
          </a:p>
          <a:p>
            <a:pPr lvl="0"/>
            <a:r>
              <a:rPr lang="en-US" sz="2000" dirty="0">
                <a:latin typeface="Arial" pitchFamily="34" charset="0"/>
                <a:cs typeface="Arial" pitchFamily="34" charset="0"/>
              </a:rPr>
              <a:t>Understanding which tasks can experience delays without delaying the overall schedule </a:t>
            </a:r>
            <a:endParaRPr lang="en-AU" sz="2000" dirty="0">
              <a:latin typeface="Arial" pitchFamily="34" charset="0"/>
              <a:cs typeface="Arial" pitchFamily="34" charset="0"/>
            </a:endParaRPr>
          </a:p>
          <a:p>
            <a:pPr lvl="0"/>
            <a:r>
              <a:rPr lang="en-US" sz="2000" dirty="0">
                <a:latin typeface="Arial" pitchFamily="34" charset="0"/>
                <a:cs typeface="Arial" pitchFamily="34" charset="0"/>
              </a:rPr>
              <a:t>Conducting “what if” analysis of various activity durations (for example, what if the testing activities take twice as long as is currently planned?)</a:t>
            </a:r>
            <a:endParaRPr lang="en-AU" sz="2000" dirty="0">
              <a:latin typeface="Arial" pitchFamily="34" charset="0"/>
              <a:cs typeface="Arial" pitchFamily="34" charset="0"/>
            </a:endParaRPr>
          </a:p>
          <a:p>
            <a:pPr lvl="0"/>
            <a:r>
              <a:rPr lang="en-US" sz="2000" dirty="0">
                <a:latin typeface="Arial" pitchFamily="34" charset="0"/>
                <a:cs typeface="Arial" pitchFamily="34" charset="0"/>
              </a:rPr>
              <a:t>Assessing resource</a:t>
            </a:r>
            <a:r>
              <a:rPr lang="en-US" sz="2000" b="1" dirty="0">
                <a:latin typeface="Arial" pitchFamily="34" charset="0"/>
                <a:cs typeface="Arial" pitchFamily="34" charset="0"/>
              </a:rPr>
              <a:t> </a:t>
            </a:r>
            <a:r>
              <a:rPr lang="en-US" sz="2000" dirty="0">
                <a:latin typeface="Arial" pitchFamily="34" charset="0"/>
                <a:cs typeface="Arial" pitchFamily="34" charset="0"/>
              </a:rPr>
              <a:t>allocation and leveling to prevent resource over-allocation</a:t>
            </a:r>
            <a:endParaRPr lang="en-AU" sz="2000" dirty="0">
              <a:latin typeface="Arial" pitchFamily="34" charset="0"/>
              <a:cs typeface="Arial" pitchFamily="34" charset="0"/>
            </a:endParaRPr>
          </a:p>
          <a:p>
            <a:pPr lvl="0"/>
            <a:r>
              <a:rPr lang="en-US" sz="2000" dirty="0">
                <a:latin typeface="Arial" pitchFamily="34" charset="0"/>
                <a:cs typeface="Arial" pitchFamily="34" charset="0"/>
              </a:rPr>
              <a:t>Assessing fast tracking or crashing </a:t>
            </a:r>
            <a:r>
              <a:rPr lang="en-US" sz="2000" dirty="0" smtClean="0">
                <a:latin typeface="Arial" pitchFamily="34" charset="0"/>
                <a:cs typeface="Arial" pitchFamily="34" charset="0"/>
              </a:rPr>
              <a:t>options</a:t>
            </a:r>
            <a:endParaRPr lang="en-AU" sz="2000" dirty="0">
              <a:latin typeface="Arial" pitchFamily="34" charset="0"/>
              <a:cs typeface="Arial" pitchFamily="34" charset="0"/>
            </a:endParaRPr>
          </a:p>
        </p:txBody>
      </p:sp>
    </p:spTree>
    <p:extLst>
      <p:ext uri="{BB962C8B-B14F-4D97-AF65-F5344CB8AC3E}">
        <p14:creationId xmlns:p14="http://schemas.microsoft.com/office/powerpoint/2010/main" val="28167003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7907" y="2060848"/>
            <a:ext cx="9136093" cy="2904682"/>
          </a:xfrm>
          <a:prstGeom prst="rect">
            <a:avLst/>
          </a:prstGeom>
        </p:spPr>
      </p:pic>
    </p:spTree>
    <p:extLst>
      <p:ext uri="{BB962C8B-B14F-4D97-AF65-F5344CB8AC3E}">
        <p14:creationId xmlns:p14="http://schemas.microsoft.com/office/powerpoint/2010/main" val="15045394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rgbClr val="002060"/>
                </a:solidFill>
              </a:rPr>
              <a:t>Resource Leveling </a:t>
            </a:r>
            <a:endParaRPr lang="en-AU" b="1"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lvl="0" indent="0" algn="just">
              <a:buNone/>
            </a:pPr>
            <a:r>
              <a:rPr lang="en-US" dirty="0" smtClean="0">
                <a:solidFill>
                  <a:srgbClr val="0070C0"/>
                </a:solidFill>
              </a:rPr>
              <a:t>Resource </a:t>
            </a:r>
            <a:r>
              <a:rPr lang="en-US" dirty="0">
                <a:solidFill>
                  <a:srgbClr val="0070C0"/>
                </a:solidFill>
              </a:rPr>
              <a:t>leveling is the process of changing schedule resource allocation to resolve over-allocations or conflicts.  Resource leveling is applied to a schedule that has already been analyzed by the critical path method.  This technique is used to adjust a project schedule if shared resources are only available at certain times, or in limited quantities, or if a Project Manager wants to maintain resource usage at a constant level.  Resource leveling is often used to correct resource over-allocations and will often change the critical path.  The network diagram should be recreated after resource leveling to assess the updated critical path.</a:t>
            </a:r>
            <a:endParaRPr lang="en-AU" dirty="0">
              <a:solidFill>
                <a:srgbClr val="0070C0"/>
              </a:solidFill>
            </a:endParaRPr>
          </a:p>
          <a:p>
            <a:pPr algn="just"/>
            <a:endParaRPr lang="en-AU" dirty="0">
              <a:solidFill>
                <a:srgbClr val="0070C0"/>
              </a:solidFill>
            </a:endParaRPr>
          </a:p>
        </p:txBody>
      </p:sp>
    </p:spTree>
    <p:extLst>
      <p:ext uri="{BB962C8B-B14F-4D97-AF65-F5344CB8AC3E}">
        <p14:creationId xmlns:p14="http://schemas.microsoft.com/office/powerpoint/2010/main" val="13313010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35696" y="1808813"/>
            <a:ext cx="5262909" cy="5049187"/>
          </a:xfrm>
          <a:prstGeom prst="rect">
            <a:avLst/>
          </a:prstGeom>
        </p:spPr>
      </p:pic>
      <p:sp>
        <p:nvSpPr>
          <p:cNvPr id="3" name="Content Placeholder 2"/>
          <p:cNvSpPr>
            <a:spLocks noGrp="1"/>
          </p:cNvSpPr>
          <p:nvPr>
            <p:ph idx="1"/>
          </p:nvPr>
        </p:nvSpPr>
        <p:spPr>
          <a:xfrm>
            <a:off x="457200" y="13716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76200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528291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16804" y="2492896"/>
            <a:ext cx="9127196" cy="1644425"/>
          </a:xfrm>
          <a:prstGeom prst="rect">
            <a:avLst/>
          </a:prstGeom>
        </p:spPr>
      </p:pic>
    </p:spTree>
    <p:extLst>
      <p:ext uri="{BB962C8B-B14F-4D97-AF65-F5344CB8AC3E}">
        <p14:creationId xmlns:p14="http://schemas.microsoft.com/office/powerpoint/2010/main" val="23044654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6.6.2.6 Leads and Lags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7566" y="2231886"/>
            <a:ext cx="9136433" cy="2090115"/>
          </a:xfrm>
          <a:prstGeom prst="rect">
            <a:avLst/>
          </a:prstGeom>
        </p:spPr>
      </p:pic>
    </p:spTree>
    <p:extLst>
      <p:ext uri="{BB962C8B-B14F-4D97-AF65-F5344CB8AC3E}">
        <p14:creationId xmlns:p14="http://schemas.microsoft.com/office/powerpoint/2010/main" val="27117687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Schedule Compression Techniques</a:t>
            </a:r>
            <a:endParaRPr lang="en-AU" dirty="0">
              <a:solidFill>
                <a:srgbClr val="0070C0"/>
              </a:solidFill>
            </a:endParaRPr>
          </a:p>
        </p:txBody>
      </p:sp>
      <p:sp>
        <p:nvSpPr>
          <p:cNvPr id="3" name="Content Placeholder 2"/>
          <p:cNvSpPr>
            <a:spLocks noGrp="1"/>
          </p:cNvSpPr>
          <p:nvPr>
            <p:ph idx="1"/>
          </p:nvPr>
        </p:nvSpPr>
        <p:spPr>
          <a:xfrm>
            <a:off x="457200" y="1600201"/>
            <a:ext cx="8229600" cy="3352800"/>
          </a:xfrm>
        </p:spPr>
        <p:txBody>
          <a:bodyPr>
            <a:normAutofit fontScale="85000" lnSpcReduction="20000"/>
          </a:bodyPr>
          <a:lstStyle/>
          <a:p>
            <a:pPr marL="0" indent="0" algn="just">
              <a:buNone/>
            </a:pPr>
            <a:endParaRPr lang="en-AU" b="1" dirty="0"/>
          </a:p>
          <a:p>
            <a:pPr marL="0" indent="0" algn="just">
              <a:buNone/>
            </a:pPr>
            <a:r>
              <a:rPr lang="en-US" dirty="0"/>
              <a:t>As a result of network diagram analysis, project teams may identify a need to compress the schedule.  Schedule compression shortens the project schedule in order to meet schedule deadlines without reducing the project scope.  Schedule compression techniques include crashing and fast tracking.</a:t>
            </a:r>
            <a:r>
              <a:rPr lang="en-US" b="1" dirty="0"/>
              <a:t>  </a:t>
            </a:r>
            <a:r>
              <a:rPr lang="en-US" dirty="0"/>
              <a:t>If utilized, project teams should recreate and reassess the network diagram to ensure that no new schedule issues have emerged.</a:t>
            </a:r>
            <a:endParaRPr lang="en-AU" dirty="0"/>
          </a:p>
          <a:p>
            <a:pPr marL="0" indent="0" algn="just">
              <a:buNone/>
            </a:pPr>
            <a:endParaRPr lang="en-AU" dirty="0"/>
          </a:p>
          <a:p>
            <a:pPr algn="just"/>
            <a:endParaRPr lang="en-AU" dirty="0"/>
          </a:p>
        </p:txBody>
      </p:sp>
    </p:spTree>
    <p:extLst>
      <p:ext uri="{BB962C8B-B14F-4D97-AF65-F5344CB8AC3E}">
        <p14:creationId xmlns:p14="http://schemas.microsoft.com/office/powerpoint/2010/main" val="411280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6.6.2.7 Schedule Compression</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0" y="2086000"/>
            <a:ext cx="9144000" cy="4109803"/>
          </a:xfrm>
          <a:prstGeom prst="rect">
            <a:avLst/>
          </a:prstGeom>
        </p:spPr>
      </p:pic>
    </p:spTree>
    <p:extLst>
      <p:ext uri="{BB962C8B-B14F-4D97-AF65-F5344CB8AC3E}">
        <p14:creationId xmlns:p14="http://schemas.microsoft.com/office/powerpoint/2010/main" val="13777101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Crashing</a:t>
            </a:r>
            <a:endParaRPr lang="en-AU"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0" lvl="0" indent="0" algn="just">
              <a:buNone/>
            </a:pPr>
            <a:r>
              <a:rPr lang="en-US" dirty="0" smtClean="0"/>
              <a:t>Crashing </a:t>
            </a:r>
            <a:r>
              <a:rPr lang="en-US" dirty="0"/>
              <a:t>involves either adding resources or increasing work hours (overtime, weekends) to shorten task duration.  Shorter task durations typically result in higher task costs, so project teams must determine, prior to crashing, whether the total costs savings is enough to justify the higher costs.  Crashing almost always requires cost increases because it usually necessitates new tasks.  Crashing is a controversial technique because adding project resources can increase project complexity or risk and may ultimately have a negative impact on the schedule.  Crashing does not involve reducing project scope or eliminating project tasks.</a:t>
            </a:r>
            <a:endParaRPr lang="en-AU" dirty="0"/>
          </a:p>
          <a:p>
            <a:pPr algn="just"/>
            <a:endParaRPr lang="en-AU" dirty="0"/>
          </a:p>
        </p:txBody>
      </p:sp>
    </p:spTree>
    <p:extLst>
      <p:ext uri="{BB962C8B-B14F-4D97-AF65-F5344CB8AC3E}">
        <p14:creationId xmlns:p14="http://schemas.microsoft.com/office/powerpoint/2010/main" val="122654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87325" indent="-187325">
              <a:spcBef>
                <a:spcPts val="1200"/>
              </a:spcBef>
              <a:buFont typeface="+mj-lt"/>
              <a:buAutoNum type="arabicPeriod"/>
              <a:defRPr/>
            </a:pPr>
            <a:r>
              <a:rPr lang="en-US" sz="1600" dirty="0">
                <a:solidFill>
                  <a:schemeClr val="tx1"/>
                </a:solidFill>
                <a:latin typeface="Gill Sans MT Condensed" pitchFamily="34" charset="0"/>
              </a:rPr>
              <a:t>Schedule Baseline</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Schedule</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Schedule Data</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Calendars</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Management Plan updates</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Documents Updates</a:t>
            </a:r>
          </a:p>
          <a:p>
            <a:pPr>
              <a:spcBef>
                <a:spcPts val="1200"/>
              </a:spcBef>
              <a:defRPr/>
            </a:pPr>
            <a:r>
              <a:rPr lang="en-US" sz="1600" dirty="0" smtClean="0">
                <a:solidFill>
                  <a:schemeClr val="tx1"/>
                </a:solidFill>
                <a:latin typeface="Gill Sans MT Condensed" pitchFamily="34" charset="0"/>
              </a:rPr>
              <a:t>____________</a:t>
            </a:r>
            <a:endParaRPr lang="en-US" sz="1600" dirty="0">
              <a:solidFill>
                <a:schemeClr val="tx1"/>
              </a:solidFill>
              <a:latin typeface="Gill Sans MT Condensed" pitchFamily="34" charset="0"/>
            </a:endParaRPr>
          </a:p>
          <a:p>
            <a:pPr marL="114300" indent="-114300">
              <a:spcBef>
                <a:spcPts val="1200"/>
              </a:spcBef>
              <a:buFont typeface="Arial" pitchFamily="34" charset="0"/>
              <a:buChar char="•"/>
              <a:defRPr/>
            </a:pPr>
            <a:endParaRPr lang="en-US" sz="1600" dirty="0">
              <a:solidFill>
                <a:schemeClr val="tx1"/>
              </a:solidFill>
              <a:latin typeface="Gill Sans MT Condensed" pitchFamily="34" charset="0"/>
            </a:endParaRPr>
          </a:p>
        </p:txBody>
      </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Schedule Network Analysis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Critical Path Method</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Critical Chain Method</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Resource Optimization Techniques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Modeling Techniques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Leads and Lags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Schedule Compression</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Scheduling Tools</a:t>
            </a:r>
            <a:endParaRPr lang="en-US" sz="1600" dirty="0">
              <a:solidFill>
                <a:schemeClr val="tx1"/>
              </a:solidFill>
              <a:latin typeface="Gill Sans MT Condensed" pitchFamily="34" charset="0"/>
            </a:endParaRPr>
          </a:p>
          <a:p>
            <a:pPr>
              <a:spcAft>
                <a:spcPts val="0"/>
              </a:spcAft>
              <a:defRPr/>
            </a:pPr>
            <a:r>
              <a:rPr lang="en-US" sz="1600" dirty="0" smtClean="0">
                <a:solidFill>
                  <a:schemeClr val="tx1"/>
                </a:solidFill>
                <a:latin typeface="Gill Sans MT Condensed" pitchFamily="34" charset="0"/>
              </a:rPr>
              <a:t>____________</a:t>
            </a:r>
            <a:endParaRPr lang="en-US" sz="1600" dirty="0">
              <a:solidFill>
                <a:schemeClr val="tx1"/>
              </a:solidFill>
              <a:latin typeface="Gill Sans MT Condensed" pitchFamily="34" charset="0"/>
            </a:endParaRPr>
          </a:p>
          <a:p>
            <a:pPr marL="114300" indent="-114300">
              <a:spcAft>
                <a:spcPts val="0"/>
              </a:spcAft>
              <a:buFont typeface="Arial" pitchFamily="34" charset="0"/>
              <a:buChar char="•"/>
              <a:defRPr/>
            </a:pPr>
            <a:endParaRPr lang="en-US" sz="1600" dirty="0">
              <a:solidFill>
                <a:schemeClr val="tx1"/>
              </a:solidFill>
              <a:latin typeface="Gill Sans MT Condensed" pitchFamily="34" charset="0"/>
            </a:endParaRPr>
          </a:p>
        </p:txBody>
      </p:sp>
      <p:sp>
        <p:nvSpPr>
          <p:cNvPr id="20" name="Rectangle 19"/>
          <p:cNvSpPr/>
          <p:nvPr/>
        </p:nvSpPr>
        <p:spPr>
          <a:xfrm>
            <a:off x="381000" y="24384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0"/>
              </a:spcAft>
              <a:buFont typeface="+mj-lt"/>
              <a:buAutoNum type="arabicPeriod"/>
              <a:defRPr/>
            </a:pPr>
            <a:r>
              <a:rPr lang="en-US" sz="1400" dirty="0" smtClean="0">
                <a:solidFill>
                  <a:schemeClr val="tx1"/>
                </a:solidFill>
                <a:latin typeface="Gill Sans MT Condensed" pitchFamily="34" charset="0"/>
              </a:rPr>
              <a:t>Schedule Management Plan</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List</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Attributes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Schedule Network Diagrams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Resource Requirements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Resource Calendars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Duration Estimates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Scope Statement</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Risk Register</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Staff assignments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Resource Breakdown Structure</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Enterprise Environmental Factors</a:t>
            </a:r>
            <a:endParaRPr lang="en-US" sz="1400" dirty="0">
              <a:solidFill>
                <a:schemeClr val="tx1"/>
              </a:solidFill>
              <a:latin typeface="Gill Sans MT Condensed" pitchFamily="34" charset="0"/>
            </a:endParaRPr>
          </a:p>
          <a:p>
            <a:pPr marL="176213" indent="-176213">
              <a:spcAft>
                <a:spcPts val="0"/>
              </a:spcAft>
              <a:buFont typeface="+mj-lt"/>
              <a:buAutoNum type="arabicPeriod"/>
              <a:defRPr/>
            </a:pPr>
            <a:r>
              <a:rPr lang="en-US" sz="1400" dirty="0" smtClean="0">
                <a:solidFill>
                  <a:schemeClr val="tx1"/>
                </a:solidFill>
                <a:latin typeface="Gill Sans MT Condensed" pitchFamily="34" charset="0"/>
              </a:rPr>
              <a:t>Organizational Process Assets</a:t>
            </a:r>
            <a:endParaRPr lang="en-US" sz="1400" dirty="0">
              <a:solidFill>
                <a:schemeClr val="tx1"/>
              </a:solidFill>
              <a:latin typeface="Gill Sans MT Condensed" pitchFamily="34" charset="0"/>
            </a:endParaRPr>
          </a:p>
          <a:p>
            <a:pPr>
              <a:spcAft>
                <a:spcPts val="0"/>
              </a:spcAft>
              <a:defRPr/>
            </a:pPr>
            <a:r>
              <a:rPr lang="en-US" sz="1400" dirty="0" smtClean="0">
                <a:solidFill>
                  <a:schemeClr val="tx1"/>
                </a:solidFill>
                <a:latin typeface="Gill Sans MT Condensed" pitchFamily="34" charset="0"/>
              </a:rPr>
              <a:t>____________</a:t>
            </a:r>
            <a:endParaRPr lang="en-US" sz="1400" dirty="0">
              <a:solidFill>
                <a:schemeClr val="tx1"/>
              </a:solidFill>
              <a:latin typeface="Gill Sans MT Condensed" pitchFamily="34" charset="0"/>
            </a:endParaRPr>
          </a:p>
          <a:p>
            <a:pPr marL="114300" indent="-114300">
              <a:spcAft>
                <a:spcPts val="0"/>
              </a:spcAft>
              <a:buFont typeface="Arial" pitchFamily="34" charset="0"/>
              <a:buChar char="•"/>
              <a:defRPr/>
            </a:pPr>
            <a:endParaRPr lang="en-US" sz="1400" dirty="0">
              <a:solidFill>
                <a:schemeClr val="tx1"/>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Inputs	</a:t>
            </a:r>
          </a:p>
        </p:txBody>
      </p:sp>
      <p:sp>
        <p:nvSpPr>
          <p:cNvPr id="8" name="TextBox 7"/>
          <p:cNvSpPr txBox="1"/>
          <p:nvPr/>
        </p:nvSpPr>
        <p:spPr>
          <a:xfrm>
            <a:off x="381000" y="1524000"/>
            <a:ext cx="685800" cy="338554"/>
          </a:xfrm>
          <a:prstGeom prst="rect">
            <a:avLst/>
          </a:prstGeom>
          <a:noFill/>
        </p:spPr>
        <p:txBody>
          <a:bodyPr>
            <a:spAutoFit/>
          </a:bodyPr>
          <a:lstStyle/>
          <a:p>
            <a:pPr algn="ctr">
              <a:defRPr/>
            </a:pPr>
            <a:r>
              <a:rPr lang="en-US" sz="1600" dirty="0">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Tools and Techniques</a:t>
            </a:r>
          </a:p>
        </p:txBody>
      </p:sp>
      <p:sp>
        <p:nvSpPr>
          <p:cNvPr id="12" name="TextBox 11"/>
          <p:cNvSpPr txBox="1"/>
          <p:nvPr/>
        </p:nvSpPr>
        <p:spPr>
          <a:xfrm>
            <a:off x="3235325" y="1524000"/>
            <a:ext cx="685800" cy="338554"/>
          </a:xfrm>
          <a:prstGeom prst="rect">
            <a:avLst/>
          </a:prstGeom>
          <a:noFill/>
        </p:spPr>
        <p:txBody>
          <a:bodyPr>
            <a:spAutoFit/>
          </a:bodyPr>
          <a:lstStyle/>
          <a:p>
            <a:pPr algn="ctr">
              <a:defRPr/>
            </a:pPr>
            <a:r>
              <a:rPr lang="en-US" sz="1600" dirty="0">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Outputs</a:t>
            </a:r>
          </a:p>
        </p:txBody>
      </p:sp>
      <p:sp>
        <p:nvSpPr>
          <p:cNvPr id="16" name="TextBox 15"/>
          <p:cNvSpPr txBox="1"/>
          <p:nvPr/>
        </p:nvSpPr>
        <p:spPr>
          <a:xfrm>
            <a:off x="6096000" y="1524000"/>
            <a:ext cx="685800" cy="338554"/>
          </a:xfrm>
          <a:prstGeom prst="rect">
            <a:avLst/>
          </a:prstGeom>
          <a:noFill/>
        </p:spPr>
        <p:txBody>
          <a:bodyPr>
            <a:spAutoFit/>
          </a:bodyPr>
          <a:lstStyle/>
          <a:p>
            <a:pPr algn="ctr">
              <a:defRPr/>
            </a:pPr>
            <a:r>
              <a:rPr lang="en-US" sz="1600" dirty="0">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9688" y="972979"/>
            <a:ext cx="9220200" cy="584775"/>
          </a:xfrm>
          <a:prstGeom prst="rect">
            <a:avLst/>
          </a:prstGeom>
          <a:noFill/>
        </p:spPr>
        <p:txBody>
          <a:bodyPr wrap="square" lIns="91440" tIns="45720" rIns="91440" bIns="45720">
            <a:spAutoFit/>
          </a:bodyPr>
          <a:lstStyle/>
          <a:p>
            <a:pPr algn="ctr"/>
            <a:r>
              <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rPr>
              <a:t>Process of analyzing activity sequences, durations, resource requirements, and schedule constraints to create the project schedule model.</a:t>
            </a:r>
          </a:p>
        </p:txBody>
      </p:sp>
      <p:sp>
        <p:nvSpPr>
          <p:cNvPr id="35" name="TextBox 34"/>
          <p:cNvSpPr txBox="1"/>
          <p:nvPr/>
        </p:nvSpPr>
        <p:spPr>
          <a:xfrm>
            <a:off x="1242392" y="67271"/>
            <a:ext cx="6858000" cy="52322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2800" dirty="0" smtClean="0">
                <a:solidFill>
                  <a:schemeClr val="tx1"/>
                </a:solidFill>
                <a:latin typeface="Arial" pitchFamily="34" charset="0"/>
                <a:cs typeface="Arial" pitchFamily="34" charset="0"/>
              </a:rPr>
              <a:t>Develop Schedule</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08053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bg/>
                                          </p:spTgt>
                                        </p:tgtEl>
                                        <p:attrNameLst>
                                          <p:attrName>style.visibility</p:attrName>
                                        </p:attrNameLst>
                                      </p:cBhvr>
                                      <p:to>
                                        <p:strVal val="visible"/>
                                      </p:to>
                                    </p:set>
                                    <p:anim calcmode="lin" valueType="num">
                                      <p:cBhvr additive="base">
                                        <p:cTn id="3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41" fill="hold" nodeType="withGroup">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fade">
                                      <p:cBhvr>
                                        <p:cTn id="44" dur="1000"/>
                                        <p:tgtEl>
                                          <p:spTgt spid="20">
                                            <p:txEl>
                                              <p:pRg st="0" end="0"/>
                                            </p:txEl>
                                          </p:spTgt>
                                        </p:tgtEl>
                                      </p:cBhvr>
                                    </p:animEffect>
                                    <p:anim calcmode="lin" valueType="num">
                                      <p:cBhvr>
                                        <p:cTn id="4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20">
                                            <p:txEl>
                                              <p:pRg st="1" end="1"/>
                                            </p:txEl>
                                          </p:spTgt>
                                        </p:tgtEl>
                                        <p:attrNameLst>
                                          <p:attrName>style.visibility</p:attrName>
                                        </p:attrNameLst>
                                      </p:cBhvr>
                                      <p:to>
                                        <p:strVal val="visible"/>
                                      </p:to>
                                    </p:set>
                                    <p:animEffect transition="in" filter="fade">
                                      <p:cBhvr>
                                        <p:cTn id="50" dur="1000"/>
                                        <p:tgtEl>
                                          <p:spTgt spid="20">
                                            <p:txEl>
                                              <p:pRg st="1" end="1"/>
                                            </p:txEl>
                                          </p:spTgt>
                                        </p:tgtEl>
                                      </p:cBhvr>
                                    </p:animEffect>
                                    <p:anim calcmode="lin" valueType="num">
                                      <p:cBhvr>
                                        <p:cTn id="5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20">
                                            <p:txEl>
                                              <p:pRg st="2" end="2"/>
                                            </p:txEl>
                                          </p:spTgt>
                                        </p:tgtEl>
                                        <p:attrNameLst>
                                          <p:attrName>style.visibility</p:attrName>
                                        </p:attrNameLst>
                                      </p:cBhvr>
                                      <p:to>
                                        <p:strVal val="visible"/>
                                      </p:to>
                                    </p:set>
                                    <p:animEffect transition="in" filter="fade">
                                      <p:cBhvr>
                                        <p:cTn id="56" dur="1000"/>
                                        <p:tgtEl>
                                          <p:spTgt spid="20">
                                            <p:txEl>
                                              <p:pRg st="2" end="2"/>
                                            </p:txEl>
                                          </p:spTgt>
                                        </p:tgtEl>
                                      </p:cBhvr>
                                    </p:animEffect>
                                    <p:anim calcmode="lin" valueType="num">
                                      <p:cBhvr>
                                        <p:cTn id="5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0">
                                            <p:txEl>
                                              <p:pRg st="3" end="3"/>
                                            </p:txEl>
                                          </p:spTgt>
                                        </p:tgtEl>
                                        <p:attrNameLst>
                                          <p:attrName>style.visibility</p:attrName>
                                        </p:attrNameLst>
                                      </p:cBhvr>
                                      <p:to>
                                        <p:strVal val="visible"/>
                                      </p:to>
                                    </p:set>
                                    <p:animEffect transition="in" filter="fade">
                                      <p:cBhvr>
                                        <p:cTn id="62" dur="1000"/>
                                        <p:tgtEl>
                                          <p:spTgt spid="20">
                                            <p:txEl>
                                              <p:pRg st="3" end="3"/>
                                            </p:txEl>
                                          </p:spTgt>
                                        </p:tgtEl>
                                      </p:cBhvr>
                                    </p:animEffect>
                                    <p:anim calcmode="lin" valueType="num">
                                      <p:cBhvr>
                                        <p:cTn id="6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20">
                                            <p:txEl>
                                              <p:pRg st="4" end="4"/>
                                            </p:txEl>
                                          </p:spTgt>
                                        </p:tgtEl>
                                        <p:attrNameLst>
                                          <p:attrName>style.visibility</p:attrName>
                                        </p:attrNameLst>
                                      </p:cBhvr>
                                      <p:to>
                                        <p:strVal val="visible"/>
                                      </p:to>
                                    </p:set>
                                    <p:animEffect transition="in" filter="fade">
                                      <p:cBhvr>
                                        <p:cTn id="68" dur="1000"/>
                                        <p:tgtEl>
                                          <p:spTgt spid="20">
                                            <p:txEl>
                                              <p:pRg st="4" end="4"/>
                                            </p:txEl>
                                          </p:spTgt>
                                        </p:tgtEl>
                                      </p:cBhvr>
                                    </p:animEffect>
                                    <p:anim calcmode="lin" valueType="num">
                                      <p:cBhvr>
                                        <p:cTn id="69"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20">
                                            <p:txEl>
                                              <p:pRg st="5" end="5"/>
                                            </p:txEl>
                                          </p:spTgt>
                                        </p:tgtEl>
                                        <p:attrNameLst>
                                          <p:attrName>style.visibility</p:attrName>
                                        </p:attrNameLst>
                                      </p:cBhvr>
                                      <p:to>
                                        <p:strVal val="visible"/>
                                      </p:to>
                                    </p:set>
                                    <p:animEffect transition="in" filter="fade">
                                      <p:cBhvr>
                                        <p:cTn id="74" dur="1000"/>
                                        <p:tgtEl>
                                          <p:spTgt spid="20">
                                            <p:txEl>
                                              <p:pRg st="5" end="5"/>
                                            </p:txEl>
                                          </p:spTgt>
                                        </p:tgtEl>
                                      </p:cBhvr>
                                    </p:animEffect>
                                    <p:anim calcmode="lin" valueType="num">
                                      <p:cBhvr>
                                        <p:cTn id="75"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42" presetClass="entr" presetSubtype="0" fill="hold" grpId="0" nodeType="afterEffect">
                                  <p:stCondLst>
                                    <p:cond delay="0"/>
                                  </p:stCondLst>
                                  <p:childTnLst>
                                    <p:set>
                                      <p:cBhvr>
                                        <p:cTn id="79" dur="1" fill="hold">
                                          <p:stCondLst>
                                            <p:cond delay="0"/>
                                          </p:stCondLst>
                                        </p:cTn>
                                        <p:tgtEl>
                                          <p:spTgt spid="20">
                                            <p:txEl>
                                              <p:pRg st="6" end="6"/>
                                            </p:txEl>
                                          </p:spTgt>
                                        </p:tgtEl>
                                        <p:attrNameLst>
                                          <p:attrName>style.visibility</p:attrName>
                                        </p:attrNameLst>
                                      </p:cBhvr>
                                      <p:to>
                                        <p:strVal val="visible"/>
                                      </p:to>
                                    </p:set>
                                    <p:animEffect transition="in" filter="fade">
                                      <p:cBhvr>
                                        <p:cTn id="80" dur="1000"/>
                                        <p:tgtEl>
                                          <p:spTgt spid="20">
                                            <p:txEl>
                                              <p:pRg st="6" end="6"/>
                                            </p:txEl>
                                          </p:spTgt>
                                        </p:tgtEl>
                                      </p:cBhvr>
                                    </p:animEffect>
                                    <p:anim calcmode="lin" valueType="num">
                                      <p:cBhvr>
                                        <p:cTn id="81"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7500"/>
                            </p:stCondLst>
                            <p:childTnLst>
                              <p:par>
                                <p:cTn id="84" presetID="42" presetClass="entr" presetSubtype="0" fill="hold" grpId="0" nodeType="afterEffect">
                                  <p:stCondLst>
                                    <p:cond delay="0"/>
                                  </p:stCondLst>
                                  <p:childTnLst>
                                    <p:set>
                                      <p:cBhvr>
                                        <p:cTn id="85" dur="1" fill="hold">
                                          <p:stCondLst>
                                            <p:cond delay="0"/>
                                          </p:stCondLst>
                                        </p:cTn>
                                        <p:tgtEl>
                                          <p:spTgt spid="20">
                                            <p:txEl>
                                              <p:pRg st="7" end="7"/>
                                            </p:txEl>
                                          </p:spTgt>
                                        </p:tgtEl>
                                        <p:attrNameLst>
                                          <p:attrName>style.visibility</p:attrName>
                                        </p:attrNameLst>
                                      </p:cBhvr>
                                      <p:to>
                                        <p:strVal val="visible"/>
                                      </p:to>
                                    </p:set>
                                    <p:animEffect transition="in" filter="fade">
                                      <p:cBhvr>
                                        <p:cTn id="86" dur="1000"/>
                                        <p:tgtEl>
                                          <p:spTgt spid="20">
                                            <p:txEl>
                                              <p:pRg st="7" end="7"/>
                                            </p:txEl>
                                          </p:spTgt>
                                        </p:tgtEl>
                                      </p:cBhvr>
                                    </p:animEffect>
                                    <p:anim calcmode="lin" valueType="num">
                                      <p:cBhvr>
                                        <p:cTn id="87"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0">
                                            <p:txEl>
                                              <p:pRg st="8" end="8"/>
                                            </p:txEl>
                                          </p:spTgt>
                                        </p:tgtEl>
                                        <p:attrNameLst>
                                          <p:attrName>style.visibility</p:attrName>
                                        </p:attrNameLst>
                                      </p:cBhvr>
                                      <p:to>
                                        <p:strVal val="visible"/>
                                      </p:to>
                                    </p:set>
                                    <p:animEffect transition="in" filter="fade">
                                      <p:cBhvr>
                                        <p:cTn id="93" dur="1000"/>
                                        <p:tgtEl>
                                          <p:spTgt spid="20">
                                            <p:txEl>
                                              <p:pRg st="8" end="8"/>
                                            </p:txEl>
                                          </p:spTgt>
                                        </p:tgtEl>
                                      </p:cBhvr>
                                    </p:animEffect>
                                    <p:anim calcmode="lin" valueType="num">
                                      <p:cBhvr>
                                        <p:cTn id="94"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95"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0">
                                            <p:txEl>
                                              <p:pRg st="9" end="9"/>
                                            </p:txEl>
                                          </p:spTgt>
                                        </p:tgtEl>
                                        <p:attrNameLst>
                                          <p:attrName>style.visibility</p:attrName>
                                        </p:attrNameLst>
                                      </p:cBhvr>
                                      <p:to>
                                        <p:strVal val="visible"/>
                                      </p:to>
                                    </p:set>
                                    <p:animEffect transition="in" filter="fade">
                                      <p:cBhvr>
                                        <p:cTn id="100" dur="1000"/>
                                        <p:tgtEl>
                                          <p:spTgt spid="20">
                                            <p:txEl>
                                              <p:pRg st="9" end="9"/>
                                            </p:txEl>
                                          </p:spTgt>
                                        </p:tgtEl>
                                      </p:cBhvr>
                                    </p:animEffect>
                                    <p:anim calcmode="lin" valueType="num">
                                      <p:cBhvr>
                                        <p:cTn id="101" dur="10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102" dur="10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0">
                                            <p:txEl>
                                              <p:pRg st="10" end="10"/>
                                            </p:txEl>
                                          </p:spTgt>
                                        </p:tgtEl>
                                        <p:attrNameLst>
                                          <p:attrName>style.visibility</p:attrName>
                                        </p:attrNameLst>
                                      </p:cBhvr>
                                      <p:to>
                                        <p:strVal val="visible"/>
                                      </p:to>
                                    </p:set>
                                    <p:animEffect transition="in" filter="fade">
                                      <p:cBhvr>
                                        <p:cTn id="107" dur="1000"/>
                                        <p:tgtEl>
                                          <p:spTgt spid="20">
                                            <p:txEl>
                                              <p:pRg st="10" end="10"/>
                                            </p:txEl>
                                          </p:spTgt>
                                        </p:tgtEl>
                                      </p:cBhvr>
                                    </p:animEffect>
                                    <p:anim calcmode="lin" valueType="num">
                                      <p:cBhvr>
                                        <p:cTn id="108" dur="100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109" dur="1000" fill="hold"/>
                                        <p:tgtEl>
                                          <p:spTgt spid="20">
                                            <p:txEl>
                                              <p:pRg st="10" end="10"/>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42" presetClass="entr" presetSubtype="0" fill="hold" grpId="0" nodeType="afterEffect">
                                  <p:stCondLst>
                                    <p:cond delay="0"/>
                                  </p:stCondLst>
                                  <p:childTnLst>
                                    <p:set>
                                      <p:cBhvr>
                                        <p:cTn id="112" dur="1" fill="hold">
                                          <p:stCondLst>
                                            <p:cond delay="0"/>
                                          </p:stCondLst>
                                        </p:cTn>
                                        <p:tgtEl>
                                          <p:spTgt spid="20">
                                            <p:txEl>
                                              <p:pRg st="11" end="11"/>
                                            </p:txEl>
                                          </p:spTgt>
                                        </p:tgtEl>
                                        <p:attrNameLst>
                                          <p:attrName>style.visibility</p:attrName>
                                        </p:attrNameLst>
                                      </p:cBhvr>
                                      <p:to>
                                        <p:strVal val="visible"/>
                                      </p:to>
                                    </p:set>
                                    <p:animEffect transition="in" filter="fade">
                                      <p:cBhvr>
                                        <p:cTn id="113" dur="1000"/>
                                        <p:tgtEl>
                                          <p:spTgt spid="20">
                                            <p:txEl>
                                              <p:pRg st="11" end="11"/>
                                            </p:txEl>
                                          </p:spTgt>
                                        </p:tgtEl>
                                      </p:cBhvr>
                                    </p:animEffect>
                                    <p:anim calcmode="lin" valueType="num">
                                      <p:cBhvr>
                                        <p:cTn id="114" dur="1000" fill="hold"/>
                                        <p:tgtEl>
                                          <p:spTgt spid="20">
                                            <p:txEl>
                                              <p:pRg st="11" end="11"/>
                                            </p:txEl>
                                          </p:spTgt>
                                        </p:tgtEl>
                                        <p:attrNameLst>
                                          <p:attrName>ppt_x</p:attrName>
                                        </p:attrNameLst>
                                      </p:cBhvr>
                                      <p:tavLst>
                                        <p:tav tm="0">
                                          <p:val>
                                            <p:strVal val="#ppt_x"/>
                                          </p:val>
                                        </p:tav>
                                        <p:tav tm="100000">
                                          <p:val>
                                            <p:strVal val="#ppt_x"/>
                                          </p:val>
                                        </p:tav>
                                      </p:tavLst>
                                    </p:anim>
                                    <p:anim calcmode="lin" valueType="num">
                                      <p:cBhvr>
                                        <p:cTn id="115" dur="1000" fill="hold"/>
                                        <p:tgtEl>
                                          <p:spTgt spid="20">
                                            <p:txEl>
                                              <p:pRg st="11" end="11"/>
                                            </p:txEl>
                                          </p:spTgt>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42" presetClass="entr" presetSubtype="0" fill="hold" grpId="0" nodeType="afterEffect">
                                  <p:stCondLst>
                                    <p:cond delay="0"/>
                                  </p:stCondLst>
                                  <p:childTnLst>
                                    <p:set>
                                      <p:cBhvr>
                                        <p:cTn id="118" dur="1" fill="hold">
                                          <p:stCondLst>
                                            <p:cond delay="0"/>
                                          </p:stCondLst>
                                        </p:cTn>
                                        <p:tgtEl>
                                          <p:spTgt spid="20">
                                            <p:txEl>
                                              <p:pRg st="12" end="12"/>
                                            </p:txEl>
                                          </p:spTgt>
                                        </p:tgtEl>
                                        <p:attrNameLst>
                                          <p:attrName>style.visibility</p:attrName>
                                        </p:attrNameLst>
                                      </p:cBhvr>
                                      <p:to>
                                        <p:strVal val="visible"/>
                                      </p:to>
                                    </p:set>
                                    <p:animEffect transition="in" filter="fade">
                                      <p:cBhvr>
                                        <p:cTn id="119" dur="1000"/>
                                        <p:tgtEl>
                                          <p:spTgt spid="20">
                                            <p:txEl>
                                              <p:pRg st="12" end="12"/>
                                            </p:txEl>
                                          </p:spTgt>
                                        </p:tgtEl>
                                      </p:cBhvr>
                                    </p:animEffect>
                                    <p:anim calcmode="lin" valueType="num">
                                      <p:cBhvr>
                                        <p:cTn id="120" dur="1000" fill="hold"/>
                                        <p:tgtEl>
                                          <p:spTgt spid="20">
                                            <p:txEl>
                                              <p:pRg st="12" end="12"/>
                                            </p:txEl>
                                          </p:spTgt>
                                        </p:tgtEl>
                                        <p:attrNameLst>
                                          <p:attrName>ppt_x</p:attrName>
                                        </p:attrNameLst>
                                      </p:cBhvr>
                                      <p:tavLst>
                                        <p:tav tm="0">
                                          <p:val>
                                            <p:strVal val="#ppt_x"/>
                                          </p:val>
                                        </p:tav>
                                        <p:tav tm="100000">
                                          <p:val>
                                            <p:strVal val="#ppt_x"/>
                                          </p:val>
                                        </p:tav>
                                      </p:tavLst>
                                    </p:anim>
                                    <p:anim calcmode="lin" valueType="num">
                                      <p:cBhvr>
                                        <p:cTn id="121" dur="1000" fill="hold"/>
                                        <p:tgtEl>
                                          <p:spTgt spid="20">
                                            <p:txEl>
                                              <p:pRg st="12" end="12"/>
                                            </p:txEl>
                                          </p:spTgt>
                                        </p:tgtEl>
                                        <p:attrNameLst>
                                          <p:attrName>ppt_y</p:attrName>
                                        </p:attrNameLst>
                                      </p:cBhvr>
                                      <p:tavLst>
                                        <p:tav tm="0">
                                          <p:val>
                                            <p:strVal val="#ppt_y+.1"/>
                                          </p:val>
                                        </p:tav>
                                        <p:tav tm="100000">
                                          <p:val>
                                            <p:strVal val="#ppt_y"/>
                                          </p:val>
                                        </p:tav>
                                      </p:tavLst>
                                    </p:anim>
                                  </p:childTnLst>
                                </p:cTn>
                              </p:par>
                            </p:childTnLst>
                          </p:cTn>
                        </p:par>
                        <p:par>
                          <p:cTn id="122" fill="hold">
                            <p:stCondLst>
                              <p:cond delay="3000"/>
                            </p:stCondLst>
                            <p:childTnLst>
                              <p:par>
                                <p:cTn id="123" presetID="42" presetClass="entr" presetSubtype="0" fill="hold" grpId="0" nodeType="afterEffect">
                                  <p:stCondLst>
                                    <p:cond delay="0"/>
                                  </p:stCondLst>
                                  <p:childTnLst>
                                    <p:set>
                                      <p:cBhvr>
                                        <p:cTn id="124" dur="1" fill="hold">
                                          <p:stCondLst>
                                            <p:cond delay="0"/>
                                          </p:stCondLst>
                                        </p:cTn>
                                        <p:tgtEl>
                                          <p:spTgt spid="20">
                                            <p:txEl>
                                              <p:pRg st="13" end="13"/>
                                            </p:txEl>
                                          </p:spTgt>
                                        </p:tgtEl>
                                        <p:attrNameLst>
                                          <p:attrName>style.visibility</p:attrName>
                                        </p:attrNameLst>
                                      </p:cBhvr>
                                      <p:to>
                                        <p:strVal val="visible"/>
                                      </p:to>
                                    </p:set>
                                    <p:animEffect transition="in" filter="fade">
                                      <p:cBhvr>
                                        <p:cTn id="125" dur="1000"/>
                                        <p:tgtEl>
                                          <p:spTgt spid="20">
                                            <p:txEl>
                                              <p:pRg st="13" end="13"/>
                                            </p:txEl>
                                          </p:spTgt>
                                        </p:tgtEl>
                                      </p:cBhvr>
                                    </p:animEffect>
                                    <p:anim calcmode="lin" valueType="num">
                                      <p:cBhvr>
                                        <p:cTn id="126" dur="1000" fill="hold"/>
                                        <p:tgtEl>
                                          <p:spTgt spid="20">
                                            <p:txEl>
                                              <p:pRg st="13" end="13"/>
                                            </p:txEl>
                                          </p:spTgt>
                                        </p:tgtEl>
                                        <p:attrNameLst>
                                          <p:attrName>ppt_x</p:attrName>
                                        </p:attrNameLst>
                                      </p:cBhvr>
                                      <p:tavLst>
                                        <p:tav tm="0">
                                          <p:val>
                                            <p:strVal val="#ppt_x"/>
                                          </p:val>
                                        </p:tav>
                                        <p:tav tm="100000">
                                          <p:val>
                                            <p:strVal val="#ppt_x"/>
                                          </p:val>
                                        </p:tav>
                                      </p:tavLst>
                                    </p:anim>
                                    <p:anim calcmode="lin" valueType="num">
                                      <p:cBhvr>
                                        <p:cTn id="127" dur="1000" fill="hold"/>
                                        <p:tgtEl>
                                          <p:spTgt spid="20">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18">
                                            <p:bg/>
                                          </p:spTgt>
                                        </p:tgtEl>
                                        <p:attrNameLst>
                                          <p:attrName>style.visibility</p:attrName>
                                        </p:attrNameLst>
                                      </p:cBhvr>
                                      <p:to>
                                        <p:strVal val="visible"/>
                                      </p:to>
                                    </p:set>
                                    <p:anim calcmode="lin" valueType="num">
                                      <p:cBhvr additive="base">
                                        <p:cTn id="13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33"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134" fill="hold">
                            <p:stCondLst>
                              <p:cond delay="500"/>
                            </p:stCondLst>
                            <p:childTnLst>
                              <p:par>
                                <p:cTn id="135" presetID="2" presetClass="entr" presetSubtype="4" fill="hold" grpId="0" nodeType="afterEffect">
                                  <p:stCondLst>
                                    <p:cond delay="0"/>
                                  </p:stCondLst>
                                  <p:childTnLst>
                                    <p:set>
                                      <p:cBhvr>
                                        <p:cTn id="136" dur="1" fill="hold">
                                          <p:stCondLst>
                                            <p:cond delay="0"/>
                                          </p:stCondLst>
                                        </p:cTn>
                                        <p:tgtEl>
                                          <p:spTgt spid="18">
                                            <p:txEl>
                                              <p:pRg st="0" end="0"/>
                                            </p:txEl>
                                          </p:spTgt>
                                        </p:tgtEl>
                                        <p:attrNameLst>
                                          <p:attrName>style.visibility</p:attrName>
                                        </p:attrNameLst>
                                      </p:cBhvr>
                                      <p:to>
                                        <p:strVal val="visible"/>
                                      </p:to>
                                    </p:set>
                                    <p:anim calcmode="lin" valueType="num">
                                      <p:cBhvr additive="base">
                                        <p:cTn id="1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39" fill="hold">
                            <p:stCondLst>
                              <p:cond delay="1000"/>
                            </p:stCondLst>
                            <p:childTnLst>
                              <p:par>
                                <p:cTn id="140" presetID="2" presetClass="entr" presetSubtype="4" fill="hold" grpId="0" nodeType="afterEffect">
                                  <p:stCondLst>
                                    <p:cond delay="0"/>
                                  </p:stCondLst>
                                  <p:childTnLst>
                                    <p:set>
                                      <p:cBhvr>
                                        <p:cTn id="141" dur="1" fill="hold">
                                          <p:stCondLst>
                                            <p:cond delay="0"/>
                                          </p:stCondLst>
                                        </p:cTn>
                                        <p:tgtEl>
                                          <p:spTgt spid="18">
                                            <p:txEl>
                                              <p:pRg st="1" end="1"/>
                                            </p:txEl>
                                          </p:spTgt>
                                        </p:tgtEl>
                                        <p:attrNameLst>
                                          <p:attrName>style.visibility</p:attrName>
                                        </p:attrNameLst>
                                      </p:cBhvr>
                                      <p:to>
                                        <p:strVal val="visible"/>
                                      </p:to>
                                    </p:set>
                                    <p:anim calcmode="lin" valueType="num">
                                      <p:cBhvr additive="base">
                                        <p:cTn id="14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44" fill="hold">
                            <p:stCondLst>
                              <p:cond delay="1500"/>
                            </p:stCondLst>
                            <p:childTnLst>
                              <p:par>
                                <p:cTn id="145" presetID="2" presetClass="entr" presetSubtype="4" fill="hold" grpId="0" nodeType="afterEffect">
                                  <p:stCondLst>
                                    <p:cond delay="0"/>
                                  </p:stCondLst>
                                  <p:childTnLst>
                                    <p:set>
                                      <p:cBhvr>
                                        <p:cTn id="146" dur="1" fill="hold">
                                          <p:stCondLst>
                                            <p:cond delay="0"/>
                                          </p:stCondLst>
                                        </p:cTn>
                                        <p:tgtEl>
                                          <p:spTgt spid="18">
                                            <p:txEl>
                                              <p:pRg st="2" end="2"/>
                                            </p:txEl>
                                          </p:spTgt>
                                        </p:tgtEl>
                                        <p:attrNameLst>
                                          <p:attrName>style.visibility</p:attrName>
                                        </p:attrNameLst>
                                      </p:cBhvr>
                                      <p:to>
                                        <p:strVal val="visible"/>
                                      </p:to>
                                    </p:set>
                                    <p:anim calcmode="lin" valueType="num">
                                      <p:cBhvr additive="base">
                                        <p:cTn id="14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49" fill="hold">
                            <p:stCondLst>
                              <p:cond delay="2000"/>
                            </p:stCondLst>
                            <p:childTnLst>
                              <p:par>
                                <p:cTn id="150" presetID="2" presetClass="entr" presetSubtype="4" fill="hold" grpId="0" nodeType="afterEffect">
                                  <p:stCondLst>
                                    <p:cond delay="0"/>
                                  </p:stCondLst>
                                  <p:childTnLst>
                                    <p:set>
                                      <p:cBhvr>
                                        <p:cTn id="151" dur="1" fill="hold">
                                          <p:stCondLst>
                                            <p:cond delay="0"/>
                                          </p:stCondLst>
                                        </p:cTn>
                                        <p:tgtEl>
                                          <p:spTgt spid="18">
                                            <p:txEl>
                                              <p:pRg st="3" end="3"/>
                                            </p:txEl>
                                          </p:spTgt>
                                        </p:tgtEl>
                                        <p:attrNameLst>
                                          <p:attrName>style.visibility</p:attrName>
                                        </p:attrNameLst>
                                      </p:cBhvr>
                                      <p:to>
                                        <p:strVal val="visible"/>
                                      </p:to>
                                    </p:set>
                                    <p:anim calcmode="lin" valueType="num">
                                      <p:cBhvr additive="base">
                                        <p:cTn id="152"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154" fill="hold">
                            <p:stCondLst>
                              <p:cond delay="2500"/>
                            </p:stCondLst>
                            <p:childTnLst>
                              <p:par>
                                <p:cTn id="155" presetID="2" presetClass="entr" presetSubtype="4" fill="hold" grpId="0" nodeType="afterEffect">
                                  <p:stCondLst>
                                    <p:cond delay="0"/>
                                  </p:stCondLst>
                                  <p:childTnLst>
                                    <p:set>
                                      <p:cBhvr>
                                        <p:cTn id="156" dur="1" fill="hold">
                                          <p:stCondLst>
                                            <p:cond delay="0"/>
                                          </p:stCondLst>
                                        </p:cTn>
                                        <p:tgtEl>
                                          <p:spTgt spid="18">
                                            <p:txEl>
                                              <p:pRg st="4" end="4"/>
                                            </p:txEl>
                                          </p:spTgt>
                                        </p:tgtEl>
                                        <p:attrNameLst>
                                          <p:attrName>style.visibility</p:attrName>
                                        </p:attrNameLst>
                                      </p:cBhvr>
                                      <p:to>
                                        <p:strVal val="visible"/>
                                      </p:to>
                                    </p:set>
                                    <p:anim calcmode="lin" valueType="num">
                                      <p:cBhvr additive="base">
                                        <p:cTn id="15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3000"/>
                            </p:stCondLst>
                            <p:childTnLst>
                              <p:par>
                                <p:cTn id="160" presetID="2" presetClass="entr" presetSubtype="4" fill="hold" grpId="0" nodeType="afterEffect">
                                  <p:stCondLst>
                                    <p:cond delay="0"/>
                                  </p:stCondLst>
                                  <p:childTnLst>
                                    <p:set>
                                      <p:cBhvr>
                                        <p:cTn id="161" dur="1" fill="hold">
                                          <p:stCondLst>
                                            <p:cond delay="0"/>
                                          </p:stCondLst>
                                        </p:cTn>
                                        <p:tgtEl>
                                          <p:spTgt spid="18">
                                            <p:txEl>
                                              <p:pRg st="5" end="5"/>
                                            </p:txEl>
                                          </p:spTgt>
                                        </p:tgtEl>
                                        <p:attrNameLst>
                                          <p:attrName>style.visibility</p:attrName>
                                        </p:attrNameLst>
                                      </p:cBhvr>
                                      <p:to>
                                        <p:strVal val="visible"/>
                                      </p:to>
                                    </p:set>
                                    <p:anim calcmode="lin" valueType="num">
                                      <p:cBhvr additive="base">
                                        <p:cTn id="16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par>
                          <p:cTn id="164" fill="hold">
                            <p:stCondLst>
                              <p:cond delay="3500"/>
                            </p:stCondLst>
                            <p:childTnLst>
                              <p:par>
                                <p:cTn id="165" presetID="2" presetClass="entr" presetSubtype="4" fill="hold" grpId="0" nodeType="afterEffect">
                                  <p:stCondLst>
                                    <p:cond delay="0"/>
                                  </p:stCondLst>
                                  <p:childTnLst>
                                    <p:set>
                                      <p:cBhvr>
                                        <p:cTn id="166" dur="1" fill="hold">
                                          <p:stCondLst>
                                            <p:cond delay="0"/>
                                          </p:stCondLst>
                                        </p:cTn>
                                        <p:tgtEl>
                                          <p:spTgt spid="18">
                                            <p:txEl>
                                              <p:pRg st="6" end="6"/>
                                            </p:txEl>
                                          </p:spTgt>
                                        </p:tgtEl>
                                        <p:attrNameLst>
                                          <p:attrName>style.visibility</p:attrName>
                                        </p:attrNameLst>
                                      </p:cBhvr>
                                      <p:to>
                                        <p:strVal val="visible"/>
                                      </p:to>
                                    </p:set>
                                    <p:anim calcmode="lin" valueType="num">
                                      <p:cBhvr additive="base">
                                        <p:cTn id="167"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par>
                          <p:cTn id="169" fill="hold">
                            <p:stCondLst>
                              <p:cond delay="4000"/>
                            </p:stCondLst>
                            <p:childTnLst>
                              <p:par>
                                <p:cTn id="170" presetID="2" presetClass="entr" presetSubtype="4" fill="hold" grpId="0" nodeType="afterEffect">
                                  <p:stCondLst>
                                    <p:cond delay="0"/>
                                  </p:stCondLst>
                                  <p:childTnLst>
                                    <p:set>
                                      <p:cBhvr>
                                        <p:cTn id="171" dur="1" fill="hold">
                                          <p:stCondLst>
                                            <p:cond delay="0"/>
                                          </p:stCondLst>
                                        </p:cTn>
                                        <p:tgtEl>
                                          <p:spTgt spid="18">
                                            <p:txEl>
                                              <p:pRg st="7" end="7"/>
                                            </p:txEl>
                                          </p:spTgt>
                                        </p:tgtEl>
                                        <p:attrNameLst>
                                          <p:attrName>style.visibility</p:attrName>
                                        </p:attrNameLst>
                                      </p:cBhvr>
                                      <p:to>
                                        <p:strVal val="visible"/>
                                      </p:to>
                                    </p:set>
                                    <p:anim calcmode="lin" valueType="num">
                                      <p:cBhvr additive="base">
                                        <p:cTn id="172"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173"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par>
                          <p:cTn id="174" fill="hold">
                            <p:stCondLst>
                              <p:cond delay="4500"/>
                            </p:stCondLst>
                            <p:childTnLst>
                              <p:par>
                                <p:cTn id="175" presetID="2" presetClass="entr" presetSubtype="4" fill="hold" grpId="0" nodeType="afterEffect">
                                  <p:stCondLst>
                                    <p:cond delay="0"/>
                                  </p:stCondLst>
                                  <p:childTnLst>
                                    <p:set>
                                      <p:cBhvr>
                                        <p:cTn id="176" dur="1" fill="hold">
                                          <p:stCondLst>
                                            <p:cond delay="0"/>
                                          </p:stCondLst>
                                        </p:cTn>
                                        <p:tgtEl>
                                          <p:spTgt spid="18">
                                            <p:txEl>
                                              <p:pRg st="8" end="8"/>
                                            </p:txEl>
                                          </p:spTgt>
                                        </p:tgtEl>
                                        <p:attrNameLst>
                                          <p:attrName>style.visibility</p:attrName>
                                        </p:attrNameLst>
                                      </p:cBhvr>
                                      <p:to>
                                        <p:strVal val="visible"/>
                                      </p:to>
                                    </p:set>
                                    <p:anim calcmode="lin" valueType="num">
                                      <p:cBhvr additive="base">
                                        <p:cTn id="177"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4">
                                            <p:bg/>
                                          </p:spTgt>
                                        </p:tgtEl>
                                        <p:attrNameLst>
                                          <p:attrName>style.visibility</p:attrName>
                                        </p:attrNameLst>
                                      </p:cBhvr>
                                      <p:to>
                                        <p:strVal val="visible"/>
                                      </p:to>
                                    </p:set>
                                    <p:anim calcmode="lin" valueType="num">
                                      <p:cBhvr additive="base">
                                        <p:cTn id="18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4"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85" fill="hold">
                            <p:stCondLst>
                              <p:cond delay="500"/>
                            </p:stCondLst>
                            <p:childTnLst>
                              <p:par>
                                <p:cTn id="186" presetID="2" presetClass="entr" presetSubtype="4" fill="hold" grpId="0" nodeType="afterEffect">
                                  <p:stCondLst>
                                    <p:cond delay="0"/>
                                  </p:stCondLst>
                                  <p:childTnLst>
                                    <p:set>
                                      <p:cBhvr>
                                        <p:cTn id="187" dur="1" fill="hold">
                                          <p:stCondLst>
                                            <p:cond delay="0"/>
                                          </p:stCondLst>
                                        </p:cTn>
                                        <p:tgtEl>
                                          <p:spTgt spid="14">
                                            <p:txEl>
                                              <p:pRg st="0" end="0"/>
                                            </p:txEl>
                                          </p:spTgt>
                                        </p:tgtEl>
                                        <p:attrNameLst>
                                          <p:attrName>style.visibility</p:attrName>
                                        </p:attrNameLst>
                                      </p:cBhvr>
                                      <p:to>
                                        <p:strVal val="visible"/>
                                      </p:to>
                                    </p:set>
                                    <p:anim calcmode="lin" valueType="num">
                                      <p:cBhvr additive="base">
                                        <p:cTn id="18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90" fill="hold">
                            <p:stCondLst>
                              <p:cond delay="1000"/>
                            </p:stCondLst>
                            <p:childTnLst>
                              <p:par>
                                <p:cTn id="191" presetID="2" presetClass="entr" presetSubtype="4" fill="hold" grpId="0" nodeType="afterEffect">
                                  <p:stCondLst>
                                    <p:cond delay="0"/>
                                  </p:stCondLst>
                                  <p:childTnLst>
                                    <p:set>
                                      <p:cBhvr>
                                        <p:cTn id="192" dur="1" fill="hold">
                                          <p:stCondLst>
                                            <p:cond delay="0"/>
                                          </p:stCondLst>
                                        </p:cTn>
                                        <p:tgtEl>
                                          <p:spTgt spid="14">
                                            <p:txEl>
                                              <p:pRg st="1" end="1"/>
                                            </p:txEl>
                                          </p:spTgt>
                                        </p:tgtEl>
                                        <p:attrNameLst>
                                          <p:attrName>style.visibility</p:attrName>
                                        </p:attrNameLst>
                                      </p:cBhvr>
                                      <p:to>
                                        <p:strVal val="visible"/>
                                      </p:to>
                                    </p:set>
                                    <p:anim calcmode="lin" valueType="num">
                                      <p:cBhvr additive="base">
                                        <p:cTn id="19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95" fill="hold">
                            <p:stCondLst>
                              <p:cond delay="1500"/>
                            </p:stCondLst>
                            <p:childTnLst>
                              <p:par>
                                <p:cTn id="196" presetID="2" presetClass="entr" presetSubtype="4" fill="hold" grpId="0" nodeType="afterEffect">
                                  <p:stCondLst>
                                    <p:cond delay="0"/>
                                  </p:stCondLst>
                                  <p:childTnLst>
                                    <p:set>
                                      <p:cBhvr>
                                        <p:cTn id="197" dur="1" fill="hold">
                                          <p:stCondLst>
                                            <p:cond delay="0"/>
                                          </p:stCondLst>
                                        </p:cTn>
                                        <p:tgtEl>
                                          <p:spTgt spid="14">
                                            <p:txEl>
                                              <p:pRg st="2" end="2"/>
                                            </p:txEl>
                                          </p:spTgt>
                                        </p:tgtEl>
                                        <p:attrNameLst>
                                          <p:attrName>style.visibility</p:attrName>
                                        </p:attrNameLst>
                                      </p:cBhvr>
                                      <p:to>
                                        <p:strVal val="visible"/>
                                      </p:to>
                                    </p:set>
                                    <p:anim calcmode="lin" valueType="num">
                                      <p:cBhvr additive="base">
                                        <p:cTn id="19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4">
                                            <p:txEl>
                                              <p:pRg st="3" end="3"/>
                                            </p:txEl>
                                          </p:spTgt>
                                        </p:tgtEl>
                                        <p:attrNameLst>
                                          <p:attrName>style.visibility</p:attrName>
                                        </p:attrNameLst>
                                      </p:cBhvr>
                                      <p:to>
                                        <p:strVal val="visible"/>
                                      </p:to>
                                    </p:set>
                                    <p:anim calcmode="lin" valueType="num">
                                      <p:cBhvr additive="base">
                                        <p:cTn id="20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5"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4">
                                            <p:txEl>
                                              <p:pRg st="4" end="4"/>
                                            </p:txEl>
                                          </p:spTgt>
                                        </p:tgtEl>
                                        <p:attrNameLst>
                                          <p:attrName>style.visibility</p:attrName>
                                        </p:attrNameLst>
                                      </p:cBhvr>
                                      <p:to>
                                        <p:strVal val="visible"/>
                                      </p:to>
                                    </p:set>
                                    <p:anim calcmode="lin" valueType="num">
                                      <p:cBhvr additive="base">
                                        <p:cTn id="210"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11"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212" fill="hold">
                            <p:stCondLst>
                              <p:cond delay="500"/>
                            </p:stCondLst>
                            <p:childTnLst>
                              <p:par>
                                <p:cTn id="213" presetID="2" presetClass="entr" presetSubtype="4" fill="hold" grpId="0" nodeType="afterEffect">
                                  <p:stCondLst>
                                    <p:cond delay="0"/>
                                  </p:stCondLst>
                                  <p:childTnLst>
                                    <p:set>
                                      <p:cBhvr>
                                        <p:cTn id="214" dur="1" fill="hold">
                                          <p:stCondLst>
                                            <p:cond delay="0"/>
                                          </p:stCondLst>
                                        </p:cTn>
                                        <p:tgtEl>
                                          <p:spTgt spid="14">
                                            <p:txEl>
                                              <p:pRg st="5" end="5"/>
                                            </p:txEl>
                                          </p:spTgt>
                                        </p:tgtEl>
                                        <p:attrNameLst>
                                          <p:attrName>style.visibility</p:attrName>
                                        </p:attrNameLst>
                                      </p:cBhvr>
                                      <p:to>
                                        <p:strVal val="visible"/>
                                      </p:to>
                                    </p:set>
                                    <p:anim calcmode="lin" valueType="num">
                                      <p:cBhvr additive="base">
                                        <p:cTn id="21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1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par>
                          <p:cTn id="217" fill="hold">
                            <p:stCondLst>
                              <p:cond delay="1000"/>
                            </p:stCondLst>
                            <p:childTnLst>
                              <p:par>
                                <p:cTn id="218" presetID="2" presetClass="entr" presetSubtype="4" fill="hold" grpId="0" nodeType="afterEffect">
                                  <p:stCondLst>
                                    <p:cond delay="0"/>
                                  </p:stCondLst>
                                  <p:childTnLst>
                                    <p:set>
                                      <p:cBhvr>
                                        <p:cTn id="219" dur="1" fill="hold">
                                          <p:stCondLst>
                                            <p:cond delay="0"/>
                                          </p:stCondLst>
                                        </p:cTn>
                                        <p:tgtEl>
                                          <p:spTgt spid="14">
                                            <p:txEl>
                                              <p:pRg st="6" end="6"/>
                                            </p:txEl>
                                          </p:spTgt>
                                        </p:tgtEl>
                                        <p:attrNameLst>
                                          <p:attrName>style.visibility</p:attrName>
                                        </p:attrNameLst>
                                      </p:cBhvr>
                                      <p:to>
                                        <p:strVal val="visible"/>
                                      </p:to>
                                    </p:set>
                                    <p:anim calcmode="lin" valueType="num">
                                      <p:cBhvr additive="base">
                                        <p:cTn id="220"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8" grpId="0" build="p" animBg="1"/>
      <p:bldP spid="20" grpId="0" build="p" animBg="1"/>
      <p:bldP spid="8" grpId="0"/>
      <p:bldP spid="12"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Fast Tracking</a:t>
            </a:r>
            <a:endParaRPr lang="en-AU" dirty="0">
              <a:solidFill>
                <a:srgbClr val="0070C0"/>
              </a:solidFill>
            </a:endParaRPr>
          </a:p>
        </p:txBody>
      </p:sp>
      <p:sp>
        <p:nvSpPr>
          <p:cNvPr id="3" name="Content Placeholder 2"/>
          <p:cNvSpPr>
            <a:spLocks noGrp="1"/>
          </p:cNvSpPr>
          <p:nvPr>
            <p:ph idx="1"/>
          </p:nvPr>
        </p:nvSpPr>
        <p:spPr>
          <a:xfrm>
            <a:off x="457200" y="1600201"/>
            <a:ext cx="8229600" cy="3581400"/>
          </a:xfrm>
        </p:spPr>
        <p:txBody>
          <a:bodyPr>
            <a:normAutofit fontScale="85000" lnSpcReduction="10000"/>
          </a:bodyPr>
          <a:lstStyle/>
          <a:p>
            <a:pPr marL="0" indent="0" algn="just">
              <a:buNone/>
            </a:pPr>
            <a:r>
              <a:rPr lang="en-US" dirty="0" smtClean="0"/>
              <a:t>Fast </a:t>
            </a:r>
            <a:r>
              <a:rPr lang="en-US" dirty="0"/>
              <a:t>tracking is a schedule compression technique in which project phases or activities usually conducted sequentially are performed in parallel to reduce duration.  Care must be taken to ensure that parallel work does not create additional work or increase risk.  Fast tracking frequently results in increased complexities in task dependencies, so additional project controls must be implemented to ensure ongoing and accurate insight into schedule performance</a:t>
            </a:r>
            <a:endParaRPr lang="en-AU" dirty="0"/>
          </a:p>
        </p:txBody>
      </p:sp>
    </p:spTree>
    <p:extLst>
      <p:ext uri="{BB962C8B-B14F-4D97-AF65-F5344CB8AC3E}">
        <p14:creationId xmlns:p14="http://schemas.microsoft.com/office/powerpoint/2010/main" val="157129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6.6.2.5 Modeling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0" y="2060847"/>
            <a:ext cx="9144000" cy="4717043"/>
          </a:xfrm>
          <a:prstGeom prst="rect">
            <a:avLst/>
          </a:prstGeom>
        </p:spPr>
      </p:pic>
    </p:spTree>
    <p:extLst>
      <p:ext uri="{BB962C8B-B14F-4D97-AF65-F5344CB8AC3E}">
        <p14:creationId xmlns:p14="http://schemas.microsoft.com/office/powerpoint/2010/main" val="41439180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rgbClr val="0070C0"/>
                </a:solidFill>
              </a:rPr>
              <a:t>What-If Scenario Analysis</a:t>
            </a:r>
            <a:endParaRPr lang="en-AU" dirty="0">
              <a:solidFill>
                <a:srgbClr val="0070C0"/>
              </a:solidFill>
            </a:endParaRPr>
          </a:p>
        </p:txBody>
      </p:sp>
      <p:sp>
        <p:nvSpPr>
          <p:cNvPr id="3" name="Content Placeholder 2"/>
          <p:cNvSpPr>
            <a:spLocks noGrp="1"/>
          </p:cNvSpPr>
          <p:nvPr>
            <p:ph idx="1"/>
          </p:nvPr>
        </p:nvSpPr>
        <p:spPr/>
        <p:txBody>
          <a:bodyPr>
            <a:normAutofit/>
          </a:bodyPr>
          <a:lstStyle/>
          <a:p>
            <a:pPr marL="0" indent="0" algn="just">
              <a:buNone/>
            </a:pPr>
            <a:r>
              <a:rPr lang="en-US" sz="2400" dirty="0" smtClean="0">
                <a:solidFill>
                  <a:srgbClr val="0070C0"/>
                </a:solidFill>
              </a:rPr>
              <a:t>This </a:t>
            </a:r>
            <a:r>
              <a:rPr lang="en-US" sz="2400" dirty="0">
                <a:solidFill>
                  <a:srgbClr val="0070C0"/>
                </a:solidFill>
              </a:rPr>
              <a:t>analysis examines the schedule impact of various scenarios, such as the delayed delivery of a major deliverable.  What-if scenario analysis may include simulation that calculates multiple project durations with different sets of activity assumptions.  Multiple network diagrams may be generated to visually convey the impact of varying scenarios.  Project managers can use the results of this analysis to determine schedule feasibility under adverse conditions and prepare relevant contingency plans</a:t>
            </a:r>
            <a:endParaRPr lang="en-AU" sz="2400" dirty="0">
              <a:solidFill>
                <a:srgbClr val="0070C0"/>
              </a:solidFill>
            </a:endParaRPr>
          </a:p>
        </p:txBody>
      </p:sp>
    </p:spTree>
    <p:extLst>
      <p:ext uri="{BB962C8B-B14F-4D97-AF65-F5344CB8AC3E}">
        <p14:creationId xmlns:p14="http://schemas.microsoft.com/office/powerpoint/2010/main" val="24261688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5" name="Picture 4"/>
          <p:cNvPicPr>
            <a:picLocks noChangeAspect="1"/>
          </p:cNvPicPr>
          <p:nvPr/>
        </p:nvPicPr>
        <p:blipFill>
          <a:blip r:embed="rId3"/>
          <a:stretch>
            <a:fillRect/>
          </a:stretch>
        </p:blipFill>
        <p:spPr>
          <a:xfrm>
            <a:off x="20278" y="2060847"/>
            <a:ext cx="9123722" cy="3086145"/>
          </a:xfrm>
          <a:prstGeom prst="rect">
            <a:avLst/>
          </a:prstGeom>
        </p:spPr>
      </p:pic>
    </p:spTree>
    <p:extLst>
      <p:ext uri="{BB962C8B-B14F-4D97-AF65-F5344CB8AC3E}">
        <p14:creationId xmlns:p14="http://schemas.microsoft.com/office/powerpoint/2010/main" val="19898775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 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20142" y="2231886"/>
            <a:ext cx="9123857" cy="4257800"/>
          </a:xfrm>
          <a:prstGeom prst="rect">
            <a:avLst/>
          </a:prstGeom>
        </p:spPr>
      </p:pic>
    </p:spTree>
    <p:extLst>
      <p:ext uri="{BB962C8B-B14F-4D97-AF65-F5344CB8AC3E}">
        <p14:creationId xmlns:p14="http://schemas.microsoft.com/office/powerpoint/2010/main" val="30972459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History</a:t>
            </a:r>
            <a:endParaRPr lang="en-US" b="1" dirty="0">
              <a:solidFill>
                <a:srgbClr val="0000FF"/>
              </a:solidFill>
            </a:endParaRPr>
          </a:p>
        </p:txBody>
      </p:sp>
      <p:sp>
        <p:nvSpPr>
          <p:cNvPr id="3" name="Content Placeholder 2"/>
          <p:cNvSpPr>
            <a:spLocks noGrp="1"/>
          </p:cNvSpPr>
          <p:nvPr>
            <p:ph idx="1"/>
          </p:nvPr>
        </p:nvSpPr>
        <p:spPr/>
        <p:txBody>
          <a:bodyPr>
            <a:normAutofit lnSpcReduction="10000"/>
          </a:bodyPr>
          <a:lstStyle/>
          <a:p>
            <a:pPr algn="just"/>
            <a:r>
              <a:rPr lang="en-US" dirty="0"/>
              <a:t>Developed in the 1950s by the US Navy </a:t>
            </a:r>
          </a:p>
          <a:p>
            <a:pPr algn="just"/>
            <a:r>
              <a:rPr lang="en-US" dirty="0" smtClean="0"/>
              <a:t>Originally</a:t>
            </a:r>
            <a:r>
              <a:rPr lang="en-US" dirty="0"/>
              <a:t>, the critical path method considered only logical </a:t>
            </a:r>
            <a:r>
              <a:rPr lang="en-US" dirty="0" smtClean="0"/>
              <a:t>dependencies </a:t>
            </a:r>
            <a:r>
              <a:rPr lang="en-US" dirty="0"/>
              <a:t>between terminal elements </a:t>
            </a:r>
          </a:p>
          <a:p>
            <a:pPr algn="just"/>
            <a:r>
              <a:rPr lang="en-US" dirty="0"/>
              <a:t>Since then, it has been expanded to allow for the inclusion of resources related to each activity, through processes called activity-based resource assignments and resource leveling. </a:t>
            </a:r>
          </a:p>
          <a:p>
            <a:pPr algn="just"/>
            <a:endParaRPr lang="en-US" dirty="0"/>
          </a:p>
        </p:txBody>
      </p:sp>
    </p:spTree>
    <p:extLst>
      <p:ext uri="{BB962C8B-B14F-4D97-AF65-F5344CB8AC3E}">
        <p14:creationId xmlns:p14="http://schemas.microsoft.com/office/powerpoint/2010/main" val="1588586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CPM</a:t>
            </a:r>
            <a:endParaRPr lang="en-US" b="1" dirty="0">
              <a:solidFill>
                <a:srgbClr val="0000FF"/>
              </a:solidFill>
            </a:endParaRPr>
          </a:p>
        </p:txBody>
      </p:sp>
      <p:sp>
        <p:nvSpPr>
          <p:cNvPr id="3" name="Content Placeholder 2"/>
          <p:cNvSpPr>
            <a:spLocks noGrp="1"/>
          </p:cNvSpPr>
          <p:nvPr>
            <p:ph idx="1"/>
          </p:nvPr>
        </p:nvSpPr>
        <p:spPr/>
        <p:txBody>
          <a:bodyPr>
            <a:normAutofit fontScale="85000" lnSpcReduction="10000"/>
          </a:bodyPr>
          <a:lstStyle/>
          <a:p>
            <a:pPr algn="just"/>
            <a:r>
              <a:rPr lang="en-US" dirty="0"/>
              <a:t>The Critical Path Method or Critical Path Analysis, is a mathematically based algorithm for scheduling a set of project activities </a:t>
            </a:r>
          </a:p>
          <a:p>
            <a:pPr algn="just"/>
            <a:r>
              <a:rPr lang="en-US" dirty="0"/>
              <a:t>It is an important tool for effective project management </a:t>
            </a:r>
          </a:p>
          <a:p>
            <a:pPr algn="just"/>
            <a:r>
              <a:rPr lang="en-US" dirty="0"/>
              <a:t>Commonly used with all forms of projects, including construction, software development, research projects, product development, engineering, and plant maintenance, among others </a:t>
            </a:r>
          </a:p>
          <a:p>
            <a:pPr algn="just"/>
            <a:r>
              <a:rPr lang="en-US" dirty="0"/>
              <a:t>Any project with interdependent activities can apply this method of scheduling </a:t>
            </a:r>
          </a:p>
          <a:p>
            <a:pPr algn="just"/>
            <a:endParaRPr lang="en-US" dirty="0"/>
          </a:p>
        </p:txBody>
      </p:sp>
    </p:spTree>
    <p:extLst>
      <p:ext uri="{BB962C8B-B14F-4D97-AF65-F5344CB8AC3E}">
        <p14:creationId xmlns:p14="http://schemas.microsoft.com/office/powerpoint/2010/main" val="3152513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CPM </a:t>
            </a:r>
          </a:p>
        </p:txBody>
      </p:sp>
      <p:sp>
        <p:nvSpPr>
          <p:cNvPr id="3" name="Content Placeholder 2"/>
          <p:cNvSpPr>
            <a:spLocks noGrp="1"/>
          </p:cNvSpPr>
          <p:nvPr>
            <p:ph idx="1"/>
          </p:nvPr>
        </p:nvSpPr>
        <p:spPr/>
        <p:txBody>
          <a:bodyPr>
            <a:normAutofit fontScale="77500" lnSpcReduction="20000"/>
          </a:bodyPr>
          <a:lstStyle/>
          <a:p>
            <a:pPr algn="just"/>
            <a:r>
              <a:rPr lang="en-US" dirty="0" smtClean="0"/>
              <a:t>The </a:t>
            </a:r>
            <a:r>
              <a:rPr lang="en-US" dirty="0"/>
              <a:t>longest path of planned activities to the end of the project </a:t>
            </a:r>
          </a:p>
          <a:p>
            <a:pPr algn="just"/>
            <a:r>
              <a:rPr lang="en-US" dirty="0"/>
              <a:t>The earliest and latest that each activity can start and finish without making the project longer </a:t>
            </a:r>
          </a:p>
          <a:p>
            <a:pPr algn="just"/>
            <a:r>
              <a:rPr lang="en-US" dirty="0"/>
              <a:t>Determines “critical” activities (on the longest path)</a:t>
            </a:r>
            <a:br>
              <a:rPr lang="en-US" dirty="0"/>
            </a:br>
            <a:r>
              <a:rPr lang="en-US" dirty="0"/>
              <a:t>Prioritize activities for the effective management and to </a:t>
            </a:r>
          </a:p>
          <a:p>
            <a:pPr algn="just"/>
            <a:r>
              <a:rPr lang="en-US" dirty="0"/>
              <a:t>shorten the planned critical path of a project by: </a:t>
            </a:r>
          </a:p>
          <a:p>
            <a:pPr algn="just"/>
            <a:r>
              <a:rPr lang="en-US" dirty="0"/>
              <a:t> Pruning critical path activities </a:t>
            </a:r>
          </a:p>
          <a:p>
            <a:pPr algn="just"/>
            <a:r>
              <a:rPr lang="en-US" dirty="0"/>
              <a:t> “Fast tracking" (performing more activities in parallel) </a:t>
            </a:r>
          </a:p>
          <a:p>
            <a:pPr algn="just"/>
            <a:r>
              <a:rPr lang="en-US" dirty="0"/>
              <a:t>“Crashing the critical path" (shortening the durations of critical path activities by adding resources) </a:t>
            </a:r>
          </a:p>
          <a:p>
            <a:pPr algn="just"/>
            <a:endParaRPr lang="en-US" dirty="0"/>
          </a:p>
        </p:txBody>
      </p:sp>
    </p:spTree>
    <p:extLst>
      <p:ext uri="{BB962C8B-B14F-4D97-AF65-F5344CB8AC3E}">
        <p14:creationId xmlns:p14="http://schemas.microsoft.com/office/powerpoint/2010/main" val="329778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Rules for Constructing the Network Diagram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Networks typically flow from left to right.</a:t>
            </a:r>
          </a:p>
          <a:p>
            <a:r>
              <a:rPr lang="en-US" dirty="0" smtClean="0"/>
              <a:t>An activity cannot begin until all of its preceding activities are complete.</a:t>
            </a:r>
          </a:p>
          <a:p>
            <a:r>
              <a:rPr lang="en-US" dirty="0" smtClean="0"/>
              <a:t>Arrows indicate precedence and flow and can cross over each other.</a:t>
            </a:r>
          </a:p>
          <a:p>
            <a:r>
              <a:rPr lang="en-US" dirty="0"/>
              <a:t> </a:t>
            </a:r>
            <a:r>
              <a:rPr lang="en-US" dirty="0" smtClean="0"/>
              <a:t>Identify each activity with a unique number.</a:t>
            </a:r>
          </a:p>
          <a:p>
            <a:r>
              <a:rPr lang="en-US" dirty="0" smtClean="0"/>
              <a:t>Looping is not allowed.</a:t>
            </a:r>
          </a:p>
          <a:p>
            <a:r>
              <a:rPr lang="en-US" dirty="0" smtClean="0"/>
              <a:t>Conditional statements are not allowed</a:t>
            </a:r>
          </a:p>
          <a:p>
            <a:r>
              <a:rPr lang="en-US" dirty="0" smtClean="0"/>
              <a:t>Use unique start and stop nodes.</a:t>
            </a:r>
            <a:endParaRPr lang="en-US" dirty="0"/>
          </a:p>
        </p:txBody>
      </p:sp>
    </p:spTree>
    <p:extLst>
      <p:ext uri="{BB962C8B-B14F-4D97-AF65-F5344CB8AC3E}">
        <p14:creationId xmlns:p14="http://schemas.microsoft.com/office/powerpoint/2010/main" val="2605317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Definitions</a:t>
            </a:r>
            <a:endParaRPr lang="en-US" b="1" dirty="0">
              <a:solidFill>
                <a:srgbClr val="0000FF"/>
              </a:solidFill>
            </a:endParaRPr>
          </a:p>
        </p:txBody>
      </p:sp>
      <p:sp>
        <p:nvSpPr>
          <p:cNvPr id="3" name="Content Placeholder 2"/>
          <p:cNvSpPr>
            <a:spLocks noGrp="1"/>
          </p:cNvSpPr>
          <p:nvPr>
            <p:ph idx="1"/>
          </p:nvPr>
        </p:nvSpPr>
        <p:spPr/>
        <p:txBody>
          <a:bodyPr>
            <a:normAutofit fontScale="70000" lnSpcReduction="20000"/>
          </a:bodyPr>
          <a:lstStyle/>
          <a:p>
            <a:pPr algn="just"/>
            <a:r>
              <a:rPr lang="en-US" b="1" dirty="0"/>
              <a:t>Float</a:t>
            </a:r>
            <a:r>
              <a:rPr lang="en-US" dirty="0"/>
              <a:t>(</a:t>
            </a:r>
            <a:r>
              <a:rPr lang="en-US" b="1" dirty="0"/>
              <a:t>slack)-</a:t>
            </a:r>
            <a:r>
              <a:rPr lang="en-US" dirty="0" smtClean="0"/>
              <a:t>amount of time  that a task can be delayed without causing a </a:t>
            </a:r>
            <a:r>
              <a:rPr lang="en-US" dirty="0"/>
              <a:t>delay to: </a:t>
            </a:r>
          </a:p>
          <a:p>
            <a:pPr lvl="1" algn="just"/>
            <a:r>
              <a:rPr lang="en-US" dirty="0"/>
              <a:t>subsequent tasks (free float) </a:t>
            </a:r>
          </a:p>
          <a:p>
            <a:pPr lvl="1" algn="just"/>
            <a:r>
              <a:rPr lang="en-US" dirty="0"/>
              <a:t>project completion date (total float) </a:t>
            </a:r>
          </a:p>
          <a:p>
            <a:pPr algn="just"/>
            <a:r>
              <a:rPr lang="en-US" b="1" dirty="0"/>
              <a:t>Critical path </a:t>
            </a:r>
            <a:r>
              <a:rPr lang="en-US" dirty="0"/>
              <a:t>is the sequence of activities which add up to the longest overall duration. It is the shortest time possible to complete the project. Any delay of an activity on the critical path directly impacts the planned project completion date (there is no float on the critical path). A project can have several, parallel, near critical paths. An additional parallel path through the network with the total durations shorter than the critical path is called a sub-critical or non-critical path. </a:t>
            </a:r>
          </a:p>
          <a:p>
            <a:pPr algn="just"/>
            <a:r>
              <a:rPr lang="en-US" b="1" dirty="0" smtClean="0"/>
              <a:t>Critical activity</a:t>
            </a:r>
            <a:r>
              <a:rPr lang="en-US" dirty="0"/>
              <a:t>–</a:t>
            </a:r>
            <a:r>
              <a:rPr lang="en-US" dirty="0" smtClean="0"/>
              <a:t>activity with zero float </a:t>
            </a:r>
            <a:endParaRPr lang="en-US" dirty="0"/>
          </a:p>
          <a:p>
            <a:pPr algn="just"/>
            <a:r>
              <a:rPr lang="en-US" b="1" dirty="0"/>
              <a:t>Resource leveling </a:t>
            </a:r>
            <a:r>
              <a:rPr lang="en-US" dirty="0"/>
              <a:t>– iterative process of assigning crews to activities in order to calculate their duration </a:t>
            </a:r>
          </a:p>
          <a:p>
            <a:pPr algn="just"/>
            <a:endParaRPr lang="en-US" dirty="0"/>
          </a:p>
        </p:txBody>
      </p:sp>
    </p:spTree>
    <p:extLst>
      <p:ext uri="{BB962C8B-B14F-4D97-AF65-F5344CB8AC3E}">
        <p14:creationId xmlns:p14="http://schemas.microsoft.com/office/powerpoint/2010/main" val="85825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1" y="911335"/>
            <a:ext cx="5346674" cy="5949116"/>
          </a:xfrm>
          <a:prstGeom prst="rect">
            <a:avLst/>
          </a:prstGeom>
        </p:spPr>
      </p:pic>
      <p:sp>
        <p:nvSpPr>
          <p:cNvPr id="19" name="TextBox 18"/>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9579908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9498633"/>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Activity</a:t>
                      </a:r>
                      <a:endParaRPr lang="en-US" dirty="0"/>
                    </a:p>
                  </a:txBody>
                  <a:tcPr/>
                </a:tc>
                <a:tc>
                  <a:txBody>
                    <a:bodyPr/>
                    <a:lstStyle/>
                    <a:p>
                      <a:r>
                        <a:rPr lang="en-US" dirty="0" smtClean="0"/>
                        <a:t>Duration</a:t>
                      </a:r>
                      <a:endParaRPr lang="en-US" dirty="0"/>
                    </a:p>
                  </a:txBody>
                  <a:tcPr/>
                </a:tc>
                <a:tc>
                  <a:txBody>
                    <a:bodyPr/>
                    <a:lstStyle/>
                    <a:p>
                      <a:r>
                        <a:rPr lang="en-US" dirty="0" smtClean="0"/>
                        <a:t>Dependency</a:t>
                      </a:r>
                      <a:endParaRPr lang="en-US" dirty="0"/>
                    </a:p>
                  </a:txBody>
                  <a:tcPr/>
                </a:tc>
              </a:tr>
              <a:tr h="370840">
                <a:tc>
                  <a:txBody>
                    <a:bodyPr/>
                    <a:lstStyle/>
                    <a:p>
                      <a:r>
                        <a:rPr lang="en-US" dirty="0" smtClean="0"/>
                        <a:t>A</a:t>
                      </a:r>
                      <a:endParaRPr lang="en-US" dirty="0"/>
                    </a:p>
                  </a:txBody>
                  <a:tcPr/>
                </a:tc>
                <a:tc>
                  <a:txBody>
                    <a:bodyPr/>
                    <a:lstStyle/>
                    <a:p>
                      <a:r>
                        <a:rPr lang="en-US" dirty="0" smtClean="0"/>
                        <a:t>7</a:t>
                      </a:r>
                      <a:endParaRPr lang="en-US" dirty="0"/>
                    </a:p>
                  </a:txBody>
                  <a:tcPr/>
                </a:tc>
                <a:tc>
                  <a:txBody>
                    <a:bodyPr/>
                    <a:lstStyle/>
                    <a:p>
                      <a:endParaRPr lang="en-US" dirty="0"/>
                    </a:p>
                  </a:txBody>
                  <a:tcPr/>
                </a:tc>
              </a:tr>
              <a:tr h="370840">
                <a:tc>
                  <a:txBody>
                    <a:bodyPr/>
                    <a:lstStyle/>
                    <a:p>
                      <a:r>
                        <a:rPr lang="en-US" dirty="0" smtClean="0"/>
                        <a:t>B</a:t>
                      </a:r>
                      <a:endParaRPr lang="en-US" dirty="0"/>
                    </a:p>
                  </a:txBody>
                  <a:tcPr/>
                </a:tc>
                <a:tc>
                  <a:txBody>
                    <a:bodyPr/>
                    <a:lstStyle/>
                    <a:p>
                      <a:r>
                        <a:rPr lang="en-US" dirty="0" smtClean="0"/>
                        <a:t>3</a:t>
                      </a:r>
                      <a:endParaRPr lang="en-US" dirty="0"/>
                    </a:p>
                  </a:txBody>
                  <a:tcPr/>
                </a:tc>
                <a:tc>
                  <a:txBody>
                    <a:bodyPr/>
                    <a:lstStyle/>
                    <a:p>
                      <a:endParaRPr lang="en-US"/>
                    </a:p>
                  </a:txBody>
                  <a:tcPr/>
                </a:tc>
              </a:tr>
              <a:tr h="370840">
                <a:tc>
                  <a:txBody>
                    <a:bodyPr/>
                    <a:lstStyle/>
                    <a:p>
                      <a:r>
                        <a:rPr lang="en-US" dirty="0" smtClean="0"/>
                        <a:t>C</a:t>
                      </a:r>
                      <a:endParaRPr lang="en-US" dirty="0"/>
                    </a:p>
                  </a:txBody>
                  <a:tcPr/>
                </a:tc>
                <a:tc>
                  <a:txBody>
                    <a:bodyPr/>
                    <a:lstStyle/>
                    <a:p>
                      <a:r>
                        <a:rPr lang="en-US" dirty="0" smtClean="0"/>
                        <a:t>6</a:t>
                      </a:r>
                      <a:endParaRPr lang="en-US" dirty="0"/>
                    </a:p>
                  </a:txBody>
                  <a:tcPr/>
                </a:tc>
                <a:tc>
                  <a:txBody>
                    <a:bodyPr/>
                    <a:lstStyle/>
                    <a:p>
                      <a:r>
                        <a:rPr lang="en-US" dirty="0" smtClean="0"/>
                        <a:t>A</a:t>
                      </a:r>
                      <a:endParaRPr lang="en-US" dirty="0"/>
                    </a:p>
                  </a:txBody>
                  <a:tcPr/>
                </a:tc>
              </a:tr>
              <a:tr h="370840">
                <a:tc>
                  <a:txBody>
                    <a:bodyPr/>
                    <a:lstStyle/>
                    <a:p>
                      <a:r>
                        <a:rPr lang="en-US" dirty="0" smtClean="0"/>
                        <a:t>D</a:t>
                      </a:r>
                      <a:endParaRPr lang="en-US" dirty="0"/>
                    </a:p>
                  </a:txBody>
                  <a:tcPr/>
                </a:tc>
                <a:tc>
                  <a:txBody>
                    <a:bodyPr/>
                    <a:lstStyle/>
                    <a:p>
                      <a:r>
                        <a:rPr lang="en-US" dirty="0" smtClean="0"/>
                        <a:t>3</a:t>
                      </a:r>
                      <a:endParaRPr lang="en-US" dirty="0"/>
                    </a:p>
                  </a:txBody>
                  <a:tcPr/>
                </a:tc>
                <a:tc>
                  <a:txBody>
                    <a:bodyPr/>
                    <a:lstStyle/>
                    <a:p>
                      <a:r>
                        <a:rPr lang="en-US" dirty="0" smtClean="0"/>
                        <a:t>B</a:t>
                      </a:r>
                      <a:endParaRPr lang="en-US" dirty="0"/>
                    </a:p>
                  </a:txBody>
                  <a:tcPr/>
                </a:tc>
              </a:tr>
              <a:tr h="370840">
                <a:tc>
                  <a:txBody>
                    <a:bodyPr/>
                    <a:lstStyle/>
                    <a:p>
                      <a:r>
                        <a:rPr lang="en-US" dirty="0" smtClean="0"/>
                        <a:t>E</a:t>
                      </a:r>
                      <a:endParaRPr lang="en-US" dirty="0"/>
                    </a:p>
                  </a:txBody>
                  <a:tcPr/>
                </a:tc>
                <a:tc>
                  <a:txBody>
                    <a:bodyPr/>
                    <a:lstStyle/>
                    <a:p>
                      <a:r>
                        <a:rPr lang="en-US" dirty="0" smtClean="0"/>
                        <a:t>3</a:t>
                      </a:r>
                      <a:endParaRPr lang="en-US" dirty="0"/>
                    </a:p>
                  </a:txBody>
                  <a:tcPr/>
                </a:tc>
                <a:tc>
                  <a:txBody>
                    <a:bodyPr/>
                    <a:lstStyle/>
                    <a:p>
                      <a:r>
                        <a:rPr lang="en-US" dirty="0" smtClean="0"/>
                        <a:t>D,F</a:t>
                      </a:r>
                      <a:endParaRPr lang="en-US" dirty="0"/>
                    </a:p>
                  </a:txBody>
                  <a:tcPr/>
                </a:tc>
              </a:tr>
              <a:tr h="370840">
                <a:tc>
                  <a:txBody>
                    <a:bodyPr/>
                    <a:lstStyle/>
                    <a:p>
                      <a:r>
                        <a:rPr lang="en-US" dirty="0" smtClean="0"/>
                        <a:t>F</a:t>
                      </a:r>
                      <a:endParaRPr lang="en-US" dirty="0"/>
                    </a:p>
                  </a:txBody>
                  <a:tcPr/>
                </a:tc>
                <a:tc>
                  <a:txBody>
                    <a:bodyPr/>
                    <a:lstStyle/>
                    <a:p>
                      <a:r>
                        <a:rPr lang="en-US" dirty="0" smtClean="0"/>
                        <a:t>2</a:t>
                      </a:r>
                      <a:endParaRPr lang="en-US" dirty="0"/>
                    </a:p>
                  </a:txBody>
                  <a:tcPr/>
                </a:tc>
                <a:tc>
                  <a:txBody>
                    <a:bodyPr/>
                    <a:lstStyle/>
                    <a:p>
                      <a:r>
                        <a:rPr lang="en-US" dirty="0" smtClean="0"/>
                        <a:t>B</a:t>
                      </a:r>
                      <a:endParaRPr lang="en-US" dirty="0"/>
                    </a:p>
                  </a:txBody>
                  <a:tcPr/>
                </a:tc>
              </a:tr>
              <a:tr h="370840">
                <a:tc>
                  <a:txBody>
                    <a:bodyPr/>
                    <a:lstStyle/>
                    <a:p>
                      <a:r>
                        <a:rPr lang="en-US" dirty="0" smtClean="0"/>
                        <a:t>G</a:t>
                      </a:r>
                    </a:p>
                  </a:txBody>
                  <a:tcPr/>
                </a:tc>
                <a:tc>
                  <a:txBody>
                    <a:bodyPr/>
                    <a:lstStyle/>
                    <a:p>
                      <a:r>
                        <a:rPr lang="en-US" dirty="0" smtClean="0"/>
                        <a:t>3</a:t>
                      </a:r>
                      <a:endParaRPr lang="en-US" dirty="0"/>
                    </a:p>
                  </a:txBody>
                  <a:tcPr/>
                </a:tc>
                <a:tc>
                  <a:txBody>
                    <a:bodyPr/>
                    <a:lstStyle/>
                    <a:p>
                      <a:r>
                        <a:rPr lang="en-US" dirty="0" smtClean="0"/>
                        <a:t>C</a:t>
                      </a:r>
                      <a:endParaRPr lang="en-US" dirty="0"/>
                    </a:p>
                  </a:txBody>
                  <a:tcPr/>
                </a:tc>
              </a:tr>
              <a:tr h="370840">
                <a:tc>
                  <a:txBody>
                    <a:bodyPr/>
                    <a:lstStyle/>
                    <a:p>
                      <a:r>
                        <a:rPr lang="en-US" dirty="0" smtClean="0"/>
                        <a:t>H</a:t>
                      </a:r>
                    </a:p>
                  </a:txBody>
                  <a:tcPr/>
                </a:tc>
                <a:tc>
                  <a:txBody>
                    <a:bodyPr/>
                    <a:lstStyle/>
                    <a:p>
                      <a:r>
                        <a:rPr lang="en-US" dirty="0" smtClean="0"/>
                        <a:t>2</a:t>
                      </a:r>
                      <a:endParaRPr lang="en-US" dirty="0"/>
                    </a:p>
                  </a:txBody>
                  <a:tcPr/>
                </a:tc>
                <a:tc>
                  <a:txBody>
                    <a:bodyPr/>
                    <a:lstStyle/>
                    <a:p>
                      <a:r>
                        <a:rPr lang="en-US" smtClean="0"/>
                        <a:t>E,G</a:t>
                      </a:r>
                      <a:endParaRPr lang="en-US" dirty="0"/>
                    </a:p>
                  </a:txBody>
                  <a:tcPr/>
                </a:tc>
              </a:tr>
            </a:tbl>
          </a:graphicData>
        </a:graphic>
      </p:graphicFrame>
    </p:spTree>
    <p:extLst>
      <p:ext uri="{BB962C8B-B14F-4D97-AF65-F5344CB8AC3E}">
        <p14:creationId xmlns:p14="http://schemas.microsoft.com/office/powerpoint/2010/main" val="3998221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6.6.2.2 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1043608" y="2000889"/>
            <a:ext cx="7087803" cy="4829849"/>
          </a:xfrm>
          <a:prstGeom prst="rect">
            <a:avLst/>
          </a:prstGeom>
        </p:spPr>
      </p:pic>
    </p:spTree>
    <p:extLst>
      <p:ext uri="{BB962C8B-B14F-4D97-AF65-F5344CB8AC3E}">
        <p14:creationId xmlns:p14="http://schemas.microsoft.com/office/powerpoint/2010/main" val="41029502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4228" y="2070865"/>
            <a:ext cx="9139772" cy="3121815"/>
          </a:xfrm>
          <a:prstGeom prst="rect">
            <a:avLst/>
          </a:prstGeom>
        </p:spPr>
      </p:pic>
    </p:spTree>
    <p:extLst>
      <p:ext uri="{BB962C8B-B14F-4D97-AF65-F5344CB8AC3E}">
        <p14:creationId xmlns:p14="http://schemas.microsoft.com/office/powerpoint/2010/main" val="31353282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0" y="2060848"/>
            <a:ext cx="9210852" cy="2664296"/>
          </a:xfrm>
          <a:prstGeom prst="rect">
            <a:avLst/>
          </a:prstGeom>
        </p:spPr>
      </p:pic>
    </p:spTree>
    <p:extLst>
      <p:ext uri="{BB962C8B-B14F-4D97-AF65-F5344CB8AC3E}">
        <p14:creationId xmlns:p14="http://schemas.microsoft.com/office/powerpoint/2010/main" val="121984657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19" y="1844824"/>
            <a:ext cx="9111281" cy="4950102"/>
          </a:xfrm>
          <a:prstGeom prst="rect">
            <a:avLst/>
          </a:prstGeom>
        </p:spPr>
      </p:pic>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144968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387350" y="2180679"/>
            <a:ext cx="8435975" cy="3984625"/>
          </a:xfrm>
        </p:spPr>
        <p:txBody>
          <a:bodyPr>
            <a:normAutofit/>
          </a:bodyPr>
          <a:lstStyle/>
          <a:p>
            <a:pPr marL="533400" indent="-533400" algn="just" eaLnBrk="1" hangingPunct="1">
              <a:lnSpc>
                <a:spcPct val="90000"/>
              </a:lnSpc>
            </a:pPr>
            <a:r>
              <a:rPr lang="en-US" altLang="ja-JP" sz="2000" b="1" dirty="0" smtClean="0">
                <a:solidFill>
                  <a:srgbClr val="C00000"/>
                </a:solidFill>
              </a:rPr>
              <a:t>Crashing</a:t>
            </a:r>
            <a:r>
              <a:rPr lang="en-US" altLang="ja-JP" sz="2000" b="1" dirty="0" smtClean="0">
                <a:solidFill>
                  <a:schemeClr val="accent1">
                    <a:lumMod val="50000"/>
                  </a:schemeClr>
                </a:solidFill>
              </a:rPr>
              <a:t>. Schedule compression technique in which cost and schedule tradeoffs are analyzed to determine how to obtain the greatest amount of compression for the least incremental cost. Crashing does not always produce a viable alternative and can result in increased cost.</a:t>
            </a:r>
          </a:p>
          <a:p>
            <a:pPr marL="533400" indent="-533400" algn="just" eaLnBrk="1" hangingPunct="1">
              <a:lnSpc>
                <a:spcPct val="90000"/>
              </a:lnSpc>
            </a:pPr>
            <a:r>
              <a:rPr lang="en-US" altLang="ja-JP" sz="2000" b="1" dirty="0" smtClean="0">
                <a:solidFill>
                  <a:srgbClr val="C00000"/>
                </a:solidFill>
              </a:rPr>
              <a:t>Fast tracking</a:t>
            </a:r>
            <a:r>
              <a:rPr lang="en-US" altLang="ja-JP" sz="2000" b="1" dirty="0" smtClean="0">
                <a:solidFill>
                  <a:schemeClr val="accent1">
                    <a:lumMod val="50000"/>
                  </a:schemeClr>
                </a:solidFill>
              </a:rPr>
              <a:t>. A schedule compression technique in which phases or activities that normally would be done in sequence are performed in parallel. An example would be to construct the foundation for a building before all the architectural drawings are complete. Fast tracking can result in rework and increased risk. This approach can require work to be performed without completed detailed information, such as engineering drawings. It results in trading cost for time, and increases the risk of achieving the shortened project schedule.</a:t>
            </a: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Schedule Compression</a:t>
            </a:r>
            <a:endParaRPr lang="en-US" sz="2800" dirty="0">
              <a:solidFill>
                <a:schemeClr val="accent1">
                  <a:lumMod val="50000"/>
                </a:schemeClr>
              </a:solidFill>
            </a:endParaRPr>
          </a:p>
        </p:txBody>
      </p:sp>
      <p:sp>
        <p:nvSpPr>
          <p:cNvPr id="7" name="TextBox 6"/>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8" name="Rectangle 7"/>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282800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Scheduling Tools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6116" y="2237784"/>
            <a:ext cx="9150116" cy="1647770"/>
          </a:xfrm>
          <a:prstGeom prst="rect">
            <a:avLst/>
          </a:prstGeom>
        </p:spPr>
      </p:pic>
    </p:spTree>
    <p:extLst>
      <p:ext uri="{BB962C8B-B14F-4D97-AF65-F5344CB8AC3E}">
        <p14:creationId xmlns:p14="http://schemas.microsoft.com/office/powerpoint/2010/main" val="13684863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marL="0" indent="0">
              <a:spcBef>
                <a:spcPts val="0"/>
              </a:spcBef>
              <a:buClr>
                <a:schemeClr val="tx1"/>
              </a:buClr>
              <a:buNone/>
            </a:pPr>
            <a:r>
              <a:rPr lang="en-US" sz="2800" dirty="0" smtClean="0">
                <a:solidFill>
                  <a:schemeClr val="accent1">
                    <a:lumMod val="50000"/>
                  </a:schemeClr>
                </a:solidFill>
              </a:rPr>
              <a:t>Schedule Baseline</a:t>
            </a:r>
          </a:p>
          <a:p>
            <a:pPr marL="0" indent="0">
              <a:spcBef>
                <a:spcPts val="0"/>
              </a:spcBef>
              <a:buClr>
                <a:schemeClr val="tx1"/>
              </a:buClr>
              <a:buNone/>
            </a:pPr>
            <a:r>
              <a:rPr lang="en-US" sz="2800" dirty="0" smtClean="0">
                <a:solidFill>
                  <a:schemeClr val="accent1">
                    <a:lumMod val="50000"/>
                  </a:schemeClr>
                </a:solidFill>
              </a:rPr>
              <a:t>Project Schedule</a:t>
            </a:r>
          </a:p>
          <a:p>
            <a:pPr marL="0" indent="0">
              <a:spcBef>
                <a:spcPts val="0"/>
              </a:spcBef>
              <a:buClr>
                <a:schemeClr val="tx1"/>
              </a:buClr>
              <a:buNone/>
            </a:pPr>
            <a:r>
              <a:rPr lang="en-US" sz="2800" dirty="0" smtClean="0">
                <a:solidFill>
                  <a:schemeClr val="accent1">
                    <a:lumMod val="50000"/>
                  </a:schemeClr>
                </a:solidFill>
              </a:rPr>
              <a:t>Schedule Data</a:t>
            </a:r>
          </a:p>
          <a:p>
            <a:pPr marL="0" indent="0">
              <a:spcBef>
                <a:spcPts val="0"/>
              </a:spcBef>
              <a:buClr>
                <a:schemeClr val="tx1"/>
              </a:buClr>
              <a:buNone/>
            </a:pPr>
            <a:r>
              <a:rPr lang="en-US" sz="2800" dirty="0" smtClean="0">
                <a:solidFill>
                  <a:schemeClr val="accent1">
                    <a:lumMod val="50000"/>
                  </a:schemeClr>
                </a:solidFill>
              </a:rPr>
              <a:t>Project Calendars</a:t>
            </a:r>
          </a:p>
          <a:p>
            <a:pPr marL="0" indent="0">
              <a:spcBef>
                <a:spcPts val="0"/>
              </a:spcBef>
              <a:buClr>
                <a:schemeClr val="tx1"/>
              </a:buClr>
              <a:buNone/>
            </a:pPr>
            <a:r>
              <a:rPr lang="en-US" sz="2800" dirty="0" smtClean="0">
                <a:solidFill>
                  <a:schemeClr val="accent1">
                    <a:lumMod val="50000"/>
                  </a:schemeClr>
                </a:solidFill>
              </a:rPr>
              <a:t>Project Management Plan Updates</a:t>
            </a:r>
          </a:p>
          <a:p>
            <a:pPr marL="0" indent="0">
              <a:spcBef>
                <a:spcPts val="0"/>
              </a:spcBef>
              <a:buClr>
                <a:schemeClr val="tx1"/>
              </a:buClr>
              <a:buNone/>
            </a:pPr>
            <a:r>
              <a:rPr lang="en-US" sz="2800" dirty="0" smtClean="0">
                <a:solidFill>
                  <a:schemeClr val="accent1">
                    <a:lumMod val="50000"/>
                  </a:schemeClr>
                </a:solidFill>
              </a:rPr>
              <a:t>Project Documents Updates</a:t>
            </a:r>
            <a:endParaRPr lang="en-US" dirty="0">
              <a:solidFill>
                <a:srgbClr val="020202"/>
              </a:solidFill>
              <a:latin typeface="Gill Sans MT Condensed" pitchFamily="34" charset="0"/>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166890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6.6.3.1 Schedule Baseline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436023"/>
            <a:ext cx="9144000" cy="2020911"/>
          </a:xfrm>
          <a:prstGeom prst="rect">
            <a:avLst/>
          </a:prstGeom>
        </p:spPr>
      </p:pic>
    </p:spTree>
    <p:extLst>
      <p:ext uri="{BB962C8B-B14F-4D97-AF65-F5344CB8AC3E}">
        <p14:creationId xmlns:p14="http://schemas.microsoft.com/office/powerpoint/2010/main" val="12143020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5" name="Picture 4"/>
          <p:cNvPicPr>
            <a:picLocks noChangeAspect="1"/>
          </p:cNvPicPr>
          <p:nvPr/>
        </p:nvPicPr>
        <p:blipFill>
          <a:blip r:embed="rId3"/>
          <a:stretch>
            <a:fillRect/>
          </a:stretch>
        </p:blipFill>
        <p:spPr>
          <a:xfrm>
            <a:off x="0" y="2060848"/>
            <a:ext cx="9144000" cy="3215742"/>
          </a:xfrm>
          <a:prstGeom prst="rect">
            <a:avLst/>
          </a:prstGeom>
        </p:spPr>
      </p:pic>
    </p:spTree>
    <p:extLst>
      <p:ext uri="{BB962C8B-B14F-4D97-AF65-F5344CB8AC3E}">
        <p14:creationId xmlns:p14="http://schemas.microsoft.com/office/powerpoint/2010/main" val="9941594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4000"/>
          </a:xfrm>
        </p:spPr>
        <p:txBody>
          <a:bodyPr vert="horz" lIns="91440" tIns="45720" rIns="91440" bIns="45720" rtlCol="0">
            <a:noAutofit/>
          </a:bodyPr>
          <a:lstStyle/>
          <a:p>
            <a:pPr>
              <a:spcBef>
                <a:spcPts val="0"/>
              </a:spcBef>
              <a:buClr>
                <a:schemeClr val="tx1"/>
              </a:buClr>
              <a:buFont typeface="Wingdings" pitchFamily="2" charset="2"/>
              <a:buChar char="§"/>
            </a:pPr>
            <a:r>
              <a:rPr lang="en-US" sz="2600" dirty="0" smtClean="0">
                <a:solidFill>
                  <a:schemeClr val="accent1">
                    <a:lumMod val="50000"/>
                  </a:schemeClr>
                </a:solidFill>
              </a:rPr>
              <a:t>Schedule Management Plan</a:t>
            </a:r>
          </a:p>
          <a:p>
            <a:pPr>
              <a:spcBef>
                <a:spcPts val="0"/>
              </a:spcBef>
              <a:buClr>
                <a:schemeClr val="tx1"/>
              </a:buClr>
              <a:buFont typeface="Wingdings" pitchFamily="2" charset="2"/>
              <a:buChar char="§"/>
            </a:pPr>
            <a:r>
              <a:rPr lang="en-US" sz="2600" dirty="0" smtClean="0">
                <a:solidFill>
                  <a:schemeClr val="accent1">
                    <a:lumMod val="50000"/>
                  </a:schemeClr>
                </a:solidFill>
              </a:rPr>
              <a:t>Activity List</a:t>
            </a:r>
          </a:p>
          <a:p>
            <a:pPr>
              <a:spcBef>
                <a:spcPts val="0"/>
              </a:spcBef>
              <a:buClr>
                <a:schemeClr val="tx1"/>
              </a:buClr>
              <a:buFont typeface="Wingdings" pitchFamily="2" charset="2"/>
              <a:buChar char="§"/>
            </a:pPr>
            <a:r>
              <a:rPr lang="en-US" sz="2600" dirty="0" smtClean="0">
                <a:solidFill>
                  <a:schemeClr val="accent1">
                    <a:lumMod val="50000"/>
                  </a:schemeClr>
                </a:solidFill>
              </a:rPr>
              <a:t>Activity Attributes</a:t>
            </a:r>
          </a:p>
          <a:p>
            <a:pPr>
              <a:spcBef>
                <a:spcPts val="0"/>
              </a:spcBef>
              <a:buClr>
                <a:schemeClr val="tx1"/>
              </a:buClr>
              <a:buFont typeface="Wingdings" pitchFamily="2" charset="2"/>
              <a:buChar char="§"/>
            </a:pPr>
            <a:r>
              <a:rPr lang="en-US" sz="2600" dirty="0" smtClean="0">
                <a:solidFill>
                  <a:schemeClr val="accent1">
                    <a:lumMod val="50000"/>
                  </a:schemeClr>
                </a:solidFill>
              </a:rPr>
              <a:t>Project Schedule Network Diagrams</a:t>
            </a:r>
          </a:p>
          <a:p>
            <a:pPr>
              <a:spcBef>
                <a:spcPts val="0"/>
              </a:spcBef>
              <a:buClr>
                <a:schemeClr val="tx1"/>
              </a:buClr>
              <a:buFont typeface="Wingdings" pitchFamily="2" charset="2"/>
              <a:buChar char="§"/>
            </a:pPr>
            <a:r>
              <a:rPr lang="en-US" sz="2600" dirty="0" smtClean="0">
                <a:solidFill>
                  <a:schemeClr val="accent1">
                    <a:lumMod val="50000"/>
                  </a:schemeClr>
                </a:solidFill>
              </a:rPr>
              <a:t>Activity Resource Requirements</a:t>
            </a:r>
          </a:p>
          <a:p>
            <a:pPr>
              <a:spcBef>
                <a:spcPts val="0"/>
              </a:spcBef>
              <a:buClr>
                <a:schemeClr val="tx1"/>
              </a:buClr>
              <a:buFont typeface="Wingdings" pitchFamily="2" charset="2"/>
              <a:buChar char="§"/>
            </a:pPr>
            <a:r>
              <a:rPr lang="en-US" sz="2600" dirty="0" smtClean="0">
                <a:solidFill>
                  <a:schemeClr val="accent1">
                    <a:lumMod val="50000"/>
                  </a:schemeClr>
                </a:solidFill>
              </a:rPr>
              <a:t>Resource Calendars</a:t>
            </a:r>
          </a:p>
          <a:p>
            <a:pPr>
              <a:spcBef>
                <a:spcPts val="0"/>
              </a:spcBef>
              <a:buClr>
                <a:schemeClr val="tx1"/>
              </a:buClr>
              <a:buFont typeface="Wingdings" pitchFamily="2" charset="2"/>
              <a:buChar char="§"/>
            </a:pPr>
            <a:r>
              <a:rPr lang="en-US" sz="2600" dirty="0" smtClean="0">
                <a:solidFill>
                  <a:schemeClr val="accent1">
                    <a:lumMod val="50000"/>
                  </a:schemeClr>
                </a:solidFill>
              </a:rPr>
              <a:t>Activity Duration Estimates</a:t>
            </a:r>
          </a:p>
          <a:p>
            <a:pPr>
              <a:spcBef>
                <a:spcPts val="0"/>
              </a:spcBef>
              <a:buClr>
                <a:schemeClr val="tx1"/>
              </a:buClr>
              <a:buFont typeface="Wingdings" pitchFamily="2" charset="2"/>
              <a:buChar char="§"/>
            </a:pPr>
            <a:r>
              <a:rPr lang="en-US" sz="2600" dirty="0" smtClean="0">
                <a:solidFill>
                  <a:schemeClr val="accent1">
                    <a:lumMod val="50000"/>
                  </a:schemeClr>
                </a:solidFill>
              </a:rPr>
              <a:t>Project Scope Statement</a:t>
            </a:r>
          </a:p>
          <a:p>
            <a:pPr>
              <a:spcBef>
                <a:spcPts val="0"/>
              </a:spcBef>
              <a:buClr>
                <a:schemeClr val="tx1"/>
              </a:buClr>
              <a:buFont typeface="Wingdings" pitchFamily="2" charset="2"/>
              <a:buChar char="§"/>
            </a:pPr>
            <a:r>
              <a:rPr lang="en-US" sz="2600" dirty="0" smtClean="0">
                <a:solidFill>
                  <a:schemeClr val="accent1">
                    <a:lumMod val="50000"/>
                  </a:schemeClr>
                </a:solidFill>
              </a:rPr>
              <a:t>Risk Register</a:t>
            </a:r>
          </a:p>
          <a:p>
            <a:pPr>
              <a:spcBef>
                <a:spcPts val="0"/>
              </a:spcBef>
              <a:buClr>
                <a:schemeClr val="tx1"/>
              </a:buClr>
              <a:buFont typeface="Wingdings" pitchFamily="2" charset="2"/>
              <a:buChar char="§"/>
            </a:pPr>
            <a:r>
              <a:rPr lang="en-US" sz="2600" dirty="0" smtClean="0">
                <a:solidFill>
                  <a:schemeClr val="accent1">
                    <a:lumMod val="50000"/>
                  </a:schemeClr>
                </a:solidFill>
              </a:rPr>
              <a:t>Project Staff Assignments</a:t>
            </a:r>
            <a:endParaRPr lang="en-US" sz="2600" dirty="0">
              <a:solidFill>
                <a:schemeClr val="accent1">
                  <a:lumMod val="50000"/>
                </a:schemeClr>
              </a:solidFill>
            </a:endParaRPr>
          </a:p>
          <a:p>
            <a:pPr>
              <a:spcBef>
                <a:spcPts val="0"/>
              </a:spcBef>
              <a:buClr>
                <a:schemeClr val="tx1"/>
              </a:buClr>
              <a:buFont typeface="Wingdings" pitchFamily="2" charset="2"/>
              <a:buChar char="§"/>
            </a:pPr>
            <a:r>
              <a:rPr lang="en-US" sz="2600" dirty="0" smtClean="0">
                <a:solidFill>
                  <a:schemeClr val="accent1">
                    <a:lumMod val="50000"/>
                  </a:schemeClr>
                </a:solidFill>
              </a:rPr>
              <a:t>Resource Breakdown Structure</a:t>
            </a:r>
            <a:endParaRPr lang="en-US" sz="2600" dirty="0">
              <a:solidFill>
                <a:schemeClr val="accent1">
                  <a:lumMod val="50000"/>
                </a:schemeClr>
              </a:solidFill>
            </a:endParaRPr>
          </a:p>
          <a:p>
            <a:pPr>
              <a:spcBef>
                <a:spcPts val="0"/>
              </a:spcBef>
              <a:buClr>
                <a:schemeClr val="tx1"/>
              </a:buClr>
              <a:buFont typeface="Wingdings" pitchFamily="2" charset="2"/>
              <a:buChar char="§"/>
            </a:pPr>
            <a:r>
              <a:rPr lang="en-US" sz="2600" dirty="0" smtClean="0">
                <a:solidFill>
                  <a:schemeClr val="accent1">
                    <a:lumMod val="50000"/>
                  </a:schemeClr>
                </a:solidFill>
              </a:rPr>
              <a:t>Enterprise Environmental Factors</a:t>
            </a:r>
          </a:p>
          <a:p>
            <a:pPr>
              <a:spcBef>
                <a:spcPts val="0"/>
              </a:spcBef>
              <a:buClr>
                <a:schemeClr val="tx1"/>
              </a:buClr>
              <a:buFont typeface="Wingdings" pitchFamily="2" charset="2"/>
              <a:buChar char="§"/>
            </a:pPr>
            <a:r>
              <a:rPr lang="en-US" sz="2600" dirty="0" smtClean="0">
                <a:solidFill>
                  <a:schemeClr val="accent1">
                    <a:lumMod val="50000"/>
                  </a:schemeClr>
                </a:solidFill>
              </a:rPr>
              <a:t>Organizational Process Assets</a:t>
            </a:r>
            <a:endParaRPr lang="en-US" sz="26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20667103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03893"/>
            <a:ext cx="9144000" cy="2974083"/>
          </a:xfrm>
          <a:prstGeom prst="rect">
            <a:avLst/>
          </a:prstGeom>
        </p:spPr>
      </p:pic>
    </p:spTree>
    <p:extLst>
      <p:ext uri="{BB962C8B-B14F-4D97-AF65-F5344CB8AC3E}">
        <p14:creationId xmlns:p14="http://schemas.microsoft.com/office/powerpoint/2010/main" val="29670506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387350" y="2108671"/>
            <a:ext cx="8435975" cy="3984625"/>
          </a:xfrm>
        </p:spPr>
        <p:txBody>
          <a:bodyPr/>
          <a:lstStyle/>
          <a:p>
            <a:pPr marL="533400" indent="-533400" eaLnBrk="1" hangingPunct="1">
              <a:lnSpc>
                <a:spcPct val="90000"/>
              </a:lnSpc>
            </a:pPr>
            <a:r>
              <a:rPr lang="en-US" altLang="ja-JP" sz="2400" b="1" dirty="0" smtClean="0">
                <a:solidFill>
                  <a:srgbClr val="C00000"/>
                </a:solidFill>
              </a:rPr>
              <a:t>Bar charts</a:t>
            </a:r>
            <a:r>
              <a:rPr lang="en-US" altLang="ja-JP" sz="2400" b="1" dirty="0" smtClean="0">
                <a:solidFill>
                  <a:schemeClr val="accent1">
                    <a:lumMod val="50000"/>
                  </a:schemeClr>
                </a:solidFill>
              </a:rPr>
              <a:t>. These charts, with bars representing activities, show activity start and end dates, as well as expected durations. </a:t>
            </a:r>
          </a:p>
          <a:p>
            <a:pPr marL="533400" indent="-533400">
              <a:lnSpc>
                <a:spcPct val="90000"/>
              </a:lnSpc>
            </a:pPr>
            <a:r>
              <a:rPr lang="en-US" altLang="ja-JP" sz="2400" b="1" dirty="0" smtClean="0">
                <a:solidFill>
                  <a:srgbClr val="C00000"/>
                </a:solidFill>
              </a:rPr>
              <a:t>Milestone charts</a:t>
            </a:r>
            <a:r>
              <a:rPr lang="en-US" altLang="ja-JP" sz="2400" b="1" dirty="0" smtClean="0">
                <a:solidFill>
                  <a:schemeClr val="accent1">
                    <a:lumMod val="50000"/>
                  </a:schemeClr>
                </a:solidFill>
              </a:rPr>
              <a:t>. These charts are similar to bar charts, but only identify the scheduled start or completion of major deliverables and key external interfaces. </a:t>
            </a:r>
          </a:p>
          <a:p>
            <a:pPr marL="533400" indent="-533400">
              <a:lnSpc>
                <a:spcPct val="90000"/>
              </a:lnSpc>
            </a:pPr>
            <a:r>
              <a:rPr lang="en-US" altLang="ja-JP" sz="2400" b="1" dirty="0" smtClean="0">
                <a:solidFill>
                  <a:srgbClr val="C00000"/>
                </a:solidFill>
              </a:rPr>
              <a:t>Project </a:t>
            </a:r>
            <a:r>
              <a:rPr lang="en-US" altLang="ja-JP" sz="2400" b="1" dirty="0">
                <a:solidFill>
                  <a:srgbClr val="C00000"/>
                </a:solidFill>
              </a:rPr>
              <a:t>schedule network diagrams</a:t>
            </a:r>
            <a:r>
              <a:rPr lang="en-US" altLang="ja-JP" sz="2400" dirty="0">
                <a:solidFill>
                  <a:schemeClr val="accent1">
                    <a:lumMod val="50000"/>
                  </a:schemeClr>
                </a:solidFill>
              </a:rPr>
              <a:t>. These diagrams, with activity date information, usually show both the project network logic and the project’s critical path schedule activities. </a:t>
            </a:r>
          </a:p>
          <a:p>
            <a:pPr marL="533400" indent="-533400" eaLnBrk="1" hangingPunct="1">
              <a:lnSpc>
                <a:spcPct val="90000"/>
              </a:lnSpc>
            </a:pPr>
            <a:endParaRPr lang="en-US" altLang="ja-JP" sz="2400" b="1" dirty="0" smtClean="0">
              <a:solidFill>
                <a:schemeClr val="accent1">
                  <a:lumMod val="50000"/>
                </a:schemeClr>
              </a:solidFill>
            </a:endParaRP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6.6.3.2 Project Schedule</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4767667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2341116" y="0"/>
            <a:ext cx="4679156" cy="6858000"/>
          </a:xfrm>
          <a:prstGeom prst="rect">
            <a:avLst/>
          </a:prstGeom>
        </p:spPr>
      </p:pic>
      <p:pic>
        <p:nvPicPr>
          <p:cNvPr id="5" name="Picture 4"/>
          <p:cNvPicPr>
            <a:picLocks noChangeAspect="1"/>
          </p:cNvPicPr>
          <p:nvPr/>
        </p:nvPicPr>
        <p:blipFill>
          <a:blip r:embed="rId4"/>
          <a:stretch>
            <a:fillRect/>
          </a:stretch>
        </p:blipFill>
        <p:spPr>
          <a:xfrm>
            <a:off x="0" y="3933056"/>
            <a:ext cx="9144000" cy="1738648"/>
          </a:xfrm>
          <a:prstGeom prst="rect">
            <a:avLst/>
          </a:prstGeom>
        </p:spPr>
      </p:pic>
      <p:sp>
        <p:nvSpPr>
          <p:cNvPr id="9"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6.21.</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41272675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6.6.3.3 Schedule Data</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210962"/>
            <a:ext cx="9144000" cy="3744083"/>
          </a:xfrm>
          <a:prstGeom prst="rect">
            <a:avLst/>
          </a:prstGeom>
        </p:spPr>
      </p:pic>
    </p:spTree>
    <p:extLst>
      <p:ext uri="{BB962C8B-B14F-4D97-AF65-F5344CB8AC3E}">
        <p14:creationId xmlns:p14="http://schemas.microsoft.com/office/powerpoint/2010/main" val="378268580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354012" y="2060848"/>
            <a:ext cx="8435975" cy="3984625"/>
          </a:xfrm>
        </p:spPr>
        <p:txBody>
          <a:bodyPr>
            <a:normAutofit/>
          </a:bodyPr>
          <a:lstStyle/>
          <a:p>
            <a:pPr marL="533400" indent="-533400" algn="just" eaLnBrk="1" hangingPunct="1">
              <a:lnSpc>
                <a:spcPct val="90000"/>
              </a:lnSpc>
            </a:pPr>
            <a:r>
              <a:rPr lang="en-US" altLang="ja-JP" sz="2400" b="1" dirty="0" smtClean="0">
                <a:solidFill>
                  <a:schemeClr val="accent1">
                    <a:lumMod val="50000"/>
                  </a:schemeClr>
                </a:solidFill>
              </a:rPr>
              <a:t>Supporting data for the project schedule includes at least the schedule milestones, schedule activities, activity attributes and documentation of all identified assumptions and constraints. The amount of additional data varies by application area. Information frequently supplied as supporting detail includes, but is not limited to:</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Resource requirements by time period, often in the form of a resource histogram</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Alternative schedules, such as best-case or worst-case, not resource leveled, resource leveled, with or without imposed dates</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Schedule contingency reserves.</a:t>
            </a:r>
          </a:p>
          <a:p>
            <a:pPr marL="533400" lvl="1" indent="-533400" algn="just" eaLnBrk="1" hangingPunct="1">
              <a:lnSpc>
                <a:spcPct val="90000"/>
              </a:lnSpc>
              <a:buFont typeface="Symbol" pitchFamily="18" charset="2"/>
              <a:buChar char="•"/>
            </a:pPr>
            <a:endParaRPr lang="en-US" altLang="ja-JP" sz="2400" b="1" dirty="0" smtClean="0">
              <a:solidFill>
                <a:schemeClr val="accent1">
                  <a:lumMod val="50000"/>
                </a:schemeClr>
              </a:solidFill>
              <a:ea typeface="+mn-ea"/>
              <a:cs typeface="+mn-cs"/>
            </a:endParaRP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smtClean="0">
                <a:solidFill>
                  <a:schemeClr val="accent1">
                    <a:lumMod val="50000"/>
                  </a:schemeClr>
                </a:solidFill>
              </a:rPr>
              <a:t>6.6.3.3 Schedule Data</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422508418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6.6.3.4 Project Calendars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24470" y="2426498"/>
            <a:ext cx="9119529" cy="1723045"/>
          </a:xfrm>
          <a:prstGeom prst="rect">
            <a:avLst/>
          </a:prstGeom>
        </p:spPr>
      </p:pic>
    </p:spTree>
    <p:extLst>
      <p:ext uri="{BB962C8B-B14F-4D97-AF65-F5344CB8AC3E}">
        <p14:creationId xmlns:p14="http://schemas.microsoft.com/office/powerpoint/2010/main" val="31294410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6.6.3.5 Project Management Plan Updates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305563"/>
            <a:ext cx="9144000" cy="1740579"/>
          </a:xfrm>
          <a:prstGeom prst="rect">
            <a:avLst/>
          </a:prstGeom>
        </p:spPr>
      </p:pic>
    </p:spTree>
    <p:extLst>
      <p:ext uri="{BB962C8B-B14F-4D97-AF65-F5344CB8AC3E}">
        <p14:creationId xmlns:p14="http://schemas.microsoft.com/office/powerpoint/2010/main" val="13417002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6.6.3.6 Project Documents Updates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204283"/>
            <a:ext cx="9144000" cy="3712761"/>
          </a:xfrm>
          <a:prstGeom prst="rect">
            <a:avLst/>
          </a:prstGeom>
        </p:spPr>
      </p:pic>
    </p:spTree>
    <p:extLst>
      <p:ext uri="{BB962C8B-B14F-4D97-AF65-F5344CB8AC3E}">
        <p14:creationId xmlns:p14="http://schemas.microsoft.com/office/powerpoint/2010/main" val="12733957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 Schedule Management Plan</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642628"/>
            <a:ext cx="9192344" cy="1139650"/>
          </a:xfrm>
          <a:prstGeom prst="rect">
            <a:avLst/>
          </a:prstGeom>
        </p:spPr>
      </p:pic>
    </p:spTree>
    <p:extLst>
      <p:ext uri="{BB962C8B-B14F-4D97-AF65-F5344CB8AC3E}">
        <p14:creationId xmlns:p14="http://schemas.microsoft.com/office/powerpoint/2010/main" val="21151376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6.6.1.2 Activity List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5" name="Picture 4"/>
          <p:cNvPicPr>
            <a:picLocks noChangeAspect="1"/>
          </p:cNvPicPr>
          <p:nvPr/>
        </p:nvPicPr>
        <p:blipFill>
          <a:blip r:embed="rId3"/>
          <a:stretch>
            <a:fillRect/>
          </a:stretch>
        </p:blipFill>
        <p:spPr>
          <a:xfrm>
            <a:off x="0" y="2231886"/>
            <a:ext cx="9144000" cy="904352"/>
          </a:xfrm>
          <a:prstGeom prst="rect">
            <a:avLst/>
          </a:prstGeom>
        </p:spPr>
      </p:pic>
    </p:spTree>
    <p:extLst>
      <p:ext uri="{BB962C8B-B14F-4D97-AF65-F5344CB8AC3E}">
        <p14:creationId xmlns:p14="http://schemas.microsoft.com/office/powerpoint/2010/main" val="11060272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6.6.1.3 Activity Attributes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4138" y="2531478"/>
            <a:ext cx="9158137" cy="966104"/>
          </a:xfrm>
          <a:prstGeom prst="rect">
            <a:avLst/>
          </a:prstGeom>
        </p:spPr>
      </p:pic>
    </p:spTree>
    <p:extLst>
      <p:ext uri="{BB962C8B-B14F-4D97-AF65-F5344CB8AC3E}">
        <p14:creationId xmlns:p14="http://schemas.microsoft.com/office/powerpoint/2010/main" val="15742640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6.6.1.4 Project Schedule Network Diagrams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71222"/>
            <a:ext cx="9144000" cy="1116635"/>
          </a:xfrm>
          <a:prstGeom prst="rect">
            <a:avLst/>
          </a:prstGeom>
        </p:spPr>
      </p:pic>
    </p:spTree>
    <p:extLst>
      <p:ext uri="{BB962C8B-B14F-4D97-AF65-F5344CB8AC3E}">
        <p14:creationId xmlns:p14="http://schemas.microsoft.com/office/powerpoint/2010/main" val="6768432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5830</Words>
  <Application>Microsoft Macintosh PowerPoint</Application>
  <PresentationFormat>On-screen Show (4:3)</PresentationFormat>
  <Paragraphs>738</Paragraphs>
  <Slides>57</Slides>
  <Notes>41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Network Analysis</vt:lpstr>
      <vt:lpstr>PowerPoint Presentation</vt:lpstr>
      <vt:lpstr>Resource Leveling </vt:lpstr>
      <vt:lpstr>PowerPoint Presentation</vt:lpstr>
      <vt:lpstr>PowerPoint Presentation</vt:lpstr>
      <vt:lpstr>PowerPoint Presentation</vt:lpstr>
      <vt:lpstr>Schedule Compression Techniques</vt:lpstr>
      <vt:lpstr>PowerPoint Presentation</vt:lpstr>
      <vt:lpstr>Crashing</vt:lpstr>
      <vt:lpstr>Fast Tracking</vt:lpstr>
      <vt:lpstr>PowerPoint Presentation</vt:lpstr>
      <vt:lpstr>What-If Scenario Analysis</vt:lpstr>
      <vt:lpstr>PowerPoint Presentation</vt:lpstr>
      <vt:lpstr>PowerPoint Presentation</vt:lpstr>
      <vt:lpstr>History</vt:lpstr>
      <vt:lpstr>CPM</vt:lpstr>
      <vt:lpstr>CPM </vt:lpstr>
      <vt:lpstr>Basic Rules for Constructing the Network Diagram</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 Daud Butt</dc:creator>
  <cp:lastModifiedBy>tt tt</cp:lastModifiedBy>
  <cp:revision>36</cp:revision>
  <dcterms:created xsi:type="dcterms:W3CDTF">2006-08-16T00:00:00Z</dcterms:created>
  <dcterms:modified xsi:type="dcterms:W3CDTF">2016-04-16T20:47:23Z</dcterms:modified>
</cp:coreProperties>
</file>